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73" r:id="rId3"/>
  </p:sldMasterIdLst>
  <p:notesMasterIdLst>
    <p:notesMasterId r:id="rId12"/>
  </p:notesMasterIdLst>
  <p:sldIdLst>
    <p:sldId id="353" r:id="rId4"/>
    <p:sldId id="259" r:id="rId5"/>
    <p:sldId id="351" r:id="rId6"/>
    <p:sldId id="260" r:id="rId7"/>
    <p:sldId id="347" r:id="rId8"/>
    <p:sldId id="298" r:id="rId9"/>
    <p:sldId id="323" r:id="rId10"/>
    <p:sldId id="31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69" d="100"/>
          <a:sy n="69" d="100"/>
        </p:scale>
        <p:origin x="780" y="72"/>
      </p:cViewPr>
      <p:guideLst>
        <p:guide orient="horz" pos="2208"/>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F045-FEF6-43EA-9CDC-C84FC3F85E9C}" type="datetimeFigureOut">
              <a:rPr lang="en-US" smtClean="0"/>
              <a:t>6/28/2021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F1279-6CE4-4169-83D3-4483097B6907}" type="slidenum">
              <a:rPr lang="en-US" smtClean="0"/>
              <a:t>‹#›</a:t>
            </a:fld>
            <a:endParaRPr lang="en-US" dirty="0"/>
          </a:p>
        </p:txBody>
      </p:sp>
    </p:spTree>
    <p:extLst>
      <p:ext uri="{BB962C8B-B14F-4D97-AF65-F5344CB8AC3E}">
        <p14:creationId xmlns:p14="http://schemas.microsoft.com/office/powerpoint/2010/main" val="140558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Accountability is an integral element when the success of any law enforcement agency is concerned. Therefore, any law enforcement agency requires a solid and healthy working culture to be influential. The external accountability mechanisms implemented to put officers in check are independent institutions oversight who ensures police accountability because they act independent of any other bodies and are free from other conflicts of interest. The second mechanism is media and civil society oversight who work as watchdogs bridging the gap between police accountability and public opinion. Thirdly, judicial oversight has statutory rights to undertake ex-post supervision and police oversight, an essential component of law enforcement agencies' accountability system. International actors who play a vital role in enhancing police accountability at the national level oversee the final system.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2F1279-6CE4-4169-83D3-4483097B6907}" type="slidenum">
              <a:rPr lang="en-US" smtClean="0"/>
              <a:t>2</a:t>
            </a:fld>
            <a:endParaRPr lang="en-US" dirty="0"/>
          </a:p>
        </p:txBody>
      </p:sp>
    </p:spTree>
    <p:extLst>
      <p:ext uri="{BB962C8B-B14F-4D97-AF65-F5344CB8AC3E}">
        <p14:creationId xmlns:p14="http://schemas.microsoft.com/office/powerpoint/2010/main" val="1538628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way the external accountability mechanisms can be employed in promoting diversity, legitimacy, and inclusivity in public safety is by making culture a topic of discussion such that community members and police officers have a platform where they can share ideas. It is because every individual officer and leader must buy into a strong culture of responsibility in law enforcement. Similarly, creating an expectation of accountability would aid in promoting legitimacy, diversity, and inclusivity in public safety. Additionally, focusing on shared values, participation in law enforcement training with the community, and generating precise and effective communications about community relationship-building expectations would help in promoting inclusivity, legitimacy, and diversity in public </a:t>
            </a:r>
            <a:r>
              <a:rPr lang="en-US" dirty="0" smtClean="0"/>
              <a:t>safety </a:t>
            </a:r>
            <a:r>
              <a:rPr lang="en-US" sz="1200" dirty="0" smtClean="0">
                <a:solidFill>
                  <a:schemeClr val="bg1"/>
                </a:solidFill>
                <a:latin typeface="Times New Roman" panose="02020603050405020304" pitchFamily="18" charset="0"/>
                <a:cs typeface="Times New Roman" panose="02020603050405020304" pitchFamily="18" charset="0"/>
              </a:rPr>
              <a:t>(Ali et al., 2019)</a:t>
            </a:r>
            <a:r>
              <a:rPr lang="en-US" dirty="0" smtClean="0"/>
              <a:t>.</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3</a:t>
            </a:fld>
            <a:endParaRPr lang="en-US" dirty="0"/>
          </a:p>
        </p:txBody>
      </p:sp>
    </p:spTree>
    <p:extLst>
      <p:ext uri="{BB962C8B-B14F-4D97-AF65-F5344CB8AC3E}">
        <p14:creationId xmlns:p14="http://schemas.microsoft.com/office/powerpoint/2010/main" val="815853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George Floyd’s case fitted into a more significant trend of clashes between police officers and the black community. This incident dates back to the reconstruction period, whereby numerous law agency departments emerged to monitor black societies and control and cage great black people. The case of George Floyd saw an eruption of protests in Minneapolis and other states in the United States, with the community demanding an end to police brutality that was being experienced at the moment. Similarly, social media documented the outcry for Floyd’s death at the hands of policemen, which went viral. In addition, victim advocate groups demanded an investigation on the matter to be conducted and the findings published as quickly as they did in black victim arrest cases.</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4</a:t>
            </a:fld>
            <a:endParaRPr lang="en-US" dirty="0"/>
          </a:p>
        </p:txBody>
      </p:sp>
    </p:spTree>
    <p:extLst>
      <p:ext uri="{BB962C8B-B14F-4D97-AF65-F5344CB8AC3E}">
        <p14:creationId xmlns:p14="http://schemas.microsoft.com/office/powerpoint/2010/main" val="2403456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200000"/>
              </a:lnSpc>
              <a:buFont typeface="Arial" panose="020B0604020202020204" pitchFamily="34" charset="0"/>
              <a:buChar char="•"/>
            </a:pPr>
            <a:r>
              <a:rPr lang="en-US" dirty="0" smtClean="0"/>
              <a:t>Community representation in training and education can advance inclusivity and diversity in public safety by ensuring community policing is at the heart of any agency’s culture. They can create this culture in law enforcement agencies by involving them in their community activities. Similarly, the community can engage stakeholders in training and education to advance diversity and inclusivity to enhance public safety. In addition, community representation can alter police hiring criteria, benchmarking, and the standards set to enhance public security concerns. They also ensure that community policing, procedural justice, and cultural inclusivity shape police departments’ culture. Finally, community representatives offer mentoring programs and capacity building, which are essential for new police </a:t>
            </a:r>
            <a:r>
              <a:rPr lang="en-US" dirty="0" smtClean="0"/>
              <a:t>officers </a:t>
            </a:r>
            <a:r>
              <a:rPr lang="en-US" sz="1200" dirty="0" smtClean="0">
                <a:solidFill>
                  <a:schemeClr val="bg1"/>
                </a:solidFill>
                <a:latin typeface="Times New Roman" panose="02020603050405020304" pitchFamily="18" charset="0"/>
                <a:cs typeface="Times New Roman" panose="02020603050405020304" pitchFamily="18" charset="0"/>
              </a:rPr>
              <a:t>(Collins &amp; </a:t>
            </a:r>
            <a:r>
              <a:rPr lang="en-US" sz="1200" dirty="0" err="1" smtClean="0">
                <a:solidFill>
                  <a:schemeClr val="bg1"/>
                </a:solidFill>
                <a:latin typeface="Times New Roman" panose="02020603050405020304" pitchFamily="18" charset="0"/>
                <a:cs typeface="Times New Roman" panose="02020603050405020304" pitchFamily="18" charset="0"/>
              </a:rPr>
              <a:t>Klahm</a:t>
            </a:r>
            <a:r>
              <a:rPr lang="en-US" sz="1200" dirty="0" smtClean="0">
                <a:solidFill>
                  <a:schemeClr val="bg1"/>
                </a:solidFill>
                <a:latin typeface="Times New Roman" panose="02020603050405020304" pitchFamily="18" charset="0"/>
                <a:cs typeface="Times New Roman" panose="02020603050405020304" pitchFamily="18" charset="0"/>
              </a:rPr>
              <a:t>, 2018)</a:t>
            </a:r>
            <a:r>
              <a:rPr lang="en-US" dirty="0" smtClean="0"/>
              <a:t>.</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5</a:t>
            </a:fld>
            <a:endParaRPr lang="en-US" dirty="0"/>
          </a:p>
        </p:txBody>
      </p:sp>
    </p:spTree>
    <p:extLst>
      <p:ext uri="{BB962C8B-B14F-4D97-AF65-F5344CB8AC3E}">
        <p14:creationId xmlns:p14="http://schemas.microsoft.com/office/powerpoint/2010/main" val="314122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various ways in which oversight agencies can promote impartial investigations into cases of alleged misconduct is by assisting the department in improving the quality of investigations into allegations of misconduct. Secondly, accreditation agencies can promote impartial investigations into cases of alleged misconduct by assisting a jurisdiction control responsibility and limiting the risk of expensive </a:t>
            </a:r>
            <a:r>
              <a:rPr lang="en-US" dirty="0" smtClean="0"/>
              <a:t>litigation </a:t>
            </a:r>
            <a:r>
              <a:rPr lang="en-US" sz="1200" dirty="0" smtClean="0">
                <a:latin typeface="Times New Roman" panose="02020603050405020304" pitchFamily="18" charset="0"/>
                <a:cs typeface="Times New Roman" panose="02020603050405020304" pitchFamily="18" charset="0"/>
              </a:rPr>
              <a:t>(Lee et al., 2019)</a:t>
            </a:r>
            <a:r>
              <a:rPr lang="en-US" dirty="0" smtClean="0"/>
              <a:t>. </a:t>
            </a:r>
            <a:r>
              <a:rPr lang="en-US" dirty="0" smtClean="0"/>
              <a:t>Similarly, civilian review boards can promote independent investigations into cases of suspected misconduct by upholding complaints of police violence and brutality at a higher rate than the way police conduct their investigations. Lastly, since independent prosecutors are free from various conflicts of interest, they can promote impartial investigations into cases of suspected misconduct.</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6</a:t>
            </a:fld>
            <a:endParaRPr lang="en-US" dirty="0"/>
          </a:p>
        </p:txBody>
      </p:sp>
    </p:spTree>
    <p:extLst>
      <p:ext uri="{BB962C8B-B14F-4D97-AF65-F5344CB8AC3E}">
        <p14:creationId xmlns:p14="http://schemas.microsoft.com/office/powerpoint/2010/main" val="156171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problem solving and community-oriented strategies that could be employed in preventing police brutality is that community members should exercise their rights within the confines of the law so that they would not attract unnecessary attention from law enforcement agencies. Secondly, community members should engage police officers in community activities to be well aware of all the undertakings that occur within the community. Thirdly, community members should engage in peaceful protests when need be so that police would have no reason to engage them since their act is peaceful as required by law. Similarly, citizens need to follow the law and make law enforcement agencies feel they are part of the community. These activities will help in stopping police brutality.</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7</a:t>
            </a:fld>
            <a:endParaRPr lang="en-US" dirty="0"/>
          </a:p>
        </p:txBody>
      </p:sp>
    </p:spTree>
    <p:extLst>
      <p:ext uri="{BB962C8B-B14F-4D97-AF65-F5344CB8AC3E}">
        <p14:creationId xmlns:p14="http://schemas.microsoft.com/office/powerpoint/2010/main" val="588873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69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5A0097D9-F111-48B6-9169-9805C29F4E41}"/>
              </a:ext>
            </a:extLst>
          </p:cNvPr>
          <p:cNvSpPr/>
          <p:nvPr userDrawn="1"/>
        </p:nvSpPr>
        <p:spPr>
          <a:xfrm>
            <a:off x="3880338" y="4567873"/>
            <a:ext cx="4431324" cy="448874"/>
          </a:xfrm>
          <a:prstGeom prst="ellipse">
            <a:avLst/>
          </a:prstGeom>
          <a:solidFill>
            <a:schemeClr val="tx1">
              <a:lumMod val="50000"/>
              <a:lumOff val="50000"/>
            </a:schemeClr>
          </a:solidFill>
          <a:ln>
            <a:noFill/>
          </a:ln>
          <a:effectLst>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grpSp>
        <p:nvGrpSpPr>
          <p:cNvPr id="3" name="Graphic 14">
            <a:extLst>
              <a:ext uri="{FF2B5EF4-FFF2-40B4-BE49-F238E27FC236}">
                <a16:creationId xmlns:a16="http://schemas.microsoft.com/office/drawing/2014/main" id="{E1AEDBCB-B8A6-46DC-B408-2BE8EC133A3A}"/>
              </a:ext>
            </a:extLst>
          </p:cNvPr>
          <p:cNvGrpSpPr/>
          <p:nvPr userDrawn="1"/>
        </p:nvGrpSpPr>
        <p:grpSpPr>
          <a:xfrm>
            <a:off x="4181510" y="1536176"/>
            <a:ext cx="3966027" cy="3201070"/>
            <a:chOff x="2444748" y="555045"/>
            <a:chExt cx="7282048" cy="5727454"/>
          </a:xfrm>
        </p:grpSpPr>
        <p:sp>
          <p:nvSpPr>
            <p:cNvPr id="4" name="Freeform: Shape 3">
              <a:extLst>
                <a:ext uri="{FF2B5EF4-FFF2-40B4-BE49-F238E27FC236}">
                  <a16:creationId xmlns:a16="http://schemas.microsoft.com/office/drawing/2014/main" id="{4AA4A6DA-83F2-4A3A-9192-DE84413AB484}"/>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31B45117-7ACB-494A-A205-A665C05E1E25}"/>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8D349466-ECBA-47E5-9745-A423FDEDC5E4}"/>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B7BB3733-CFD1-4E9E-9FE7-9BD67E0C8158}"/>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7087111D-A3D1-435B-B13E-C55DF077F403}"/>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3FCC4EEF-ABF7-40AE-BED4-71BE30D8BB63}"/>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C35B0DB0-0826-4CF2-9899-0AF787E459FA}"/>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75F6B97A-E435-4186-ABCB-BD07DA0A107C}"/>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grpSp>
        <p:nvGrpSpPr>
          <p:cNvPr id="12" name="Graphic 14">
            <a:extLst>
              <a:ext uri="{FF2B5EF4-FFF2-40B4-BE49-F238E27FC236}">
                <a16:creationId xmlns:a16="http://schemas.microsoft.com/office/drawing/2014/main" id="{CFE13B92-5832-4817-962F-056F0D6CC120}"/>
              </a:ext>
            </a:extLst>
          </p:cNvPr>
          <p:cNvGrpSpPr/>
          <p:nvPr userDrawn="1"/>
        </p:nvGrpSpPr>
        <p:grpSpPr>
          <a:xfrm>
            <a:off x="802991" y="2192794"/>
            <a:ext cx="2744170" cy="2214881"/>
            <a:chOff x="2444748" y="555045"/>
            <a:chExt cx="7282048" cy="5727454"/>
          </a:xfrm>
        </p:grpSpPr>
        <p:sp>
          <p:nvSpPr>
            <p:cNvPr id="13" name="Freeform: Shape 12">
              <a:extLst>
                <a:ext uri="{FF2B5EF4-FFF2-40B4-BE49-F238E27FC236}">
                  <a16:creationId xmlns:a16="http://schemas.microsoft.com/office/drawing/2014/main" id="{8B55B52C-BF34-47AF-BBC7-27211A564CA7}"/>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7DE15B44-7619-43B1-9DD6-C3948D47993C}"/>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38144E88-F504-4F84-B113-3F93E2343CD1}"/>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2B52506-B328-477C-833A-B5256AFB88A7}"/>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0F0EFBAC-7D4E-4337-88DC-9EFAD4CE6593}"/>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29C5B30E-F499-4C11-B286-656601032370}"/>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5D1ADB49-AD9C-4EEB-B012-2EDDDB10AA60}"/>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068B7E2B-E0A7-42AD-8EC7-3611D6B75790}"/>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grpSp>
        <p:nvGrpSpPr>
          <p:cNvPr id="21" name="Graphic 14">
            <a:extLst>
              <a:ext uri="{FF2B5EF4-FFF2-40B4-BE49-F238E27FC236}">
                <a16:creationId xmlns:a16="http://schemas.microsoft.com/office/drawing/2014/main" id="{07E6276E-8ACB-4581-B338-6C20FF3AABF0}"/>
              </a:ext>
            </a:extLst>
          </p:cNvPr>
          <p:cNvGrpSpPr/>
          <p:nvPr userDrawn="1"/>
        </p:nvGrpSpPr>
        <p:grpSpPr>
          <a:xfrm>
            <a:off x="8753103" y="2192794"/>
            <a:ext cx="2744170" cy="2214881"/>
            <a:chOff x="2444748" y="555045"/>
            <a:chExt cx="7282048" cy="5727454"/>
          </a:xfrm>
        </p:grpSpPr>
        <p:sp>
          <p:nvSpPr>
            <p:cNvPr id="22" name="Freeform: Shape 21">
              <a:extLst>
                <a:ext uri="{FF2B5EF4-FFF2-40B4-BE49-F238E27FC236}">
                  <a16:creationId xmlns:a16="http://schemas.microsoft.com/office/drawing/2014/main" id="{A9279636-422C-49ED-B171-A5D312A4CCAB}"/>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1C8387C4-C5CC-422A-A1D9-E3DE7B06B16A}"/>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38ED0A20-1E22-484B-8DE1-F5E6CB683968}"/>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C0A58AB9-62DF-4942-8F64-BCB382970738}"/>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81FDF209-81F0-442D-BA86-73F31D9FE51B}"/>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6AC3C1E3-8675-4CEC-B5F7-5D9DFD2DB80A}"/>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1A55425F-9542-42DB-AE74-8E941186E3EE}"/>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68C411EC-81DC-4EC4-8806-BFE9B4C536AF}"/>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30" name="그림 개체 틀 2">
            <a:extLst>
              <a:ext uri="{FF2B5EF4-FFF2-40B4-BE49-F238E27FC236}">
                <a16:creationId xmlns:a16="http://schemas.microsoft.com/office/drawing/2014/main" id="{5CC06A6E-560A-491E-AE2A-E0B7C5EE6406}"/>
              </a:ext>
            </a:extLst>
          </p:cNvPr>
          <p:cNvSpPr>
            <a:spLocks noGrp="1"/>
          </p:cNvSpPr>
          <p:nvPr>
            <p:ph type="pic" sz="quarter" idx="14" hasCustomPrompt="1"/>
          </p:nvPr>
        </p:nvSpPr>
        <p:spPr>
          <a:xfrm>
            <a:off x="4290236" y="1690027"/>
            <a:ext cx="3747829" cy="2184495"/>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 And Send To Back</a:t>
            </a:r>
            <a:endParaRPr lang="ko-KR" altLang="en-US" dirty="0"/>
          </a:p>
        </p:txBody>
      </p:sp>
      <p:sp>
        <p:nvSpPr>
          <p:cNvPr id="31" name="그림 개체 틀 2">
            <a:extLst>
              <a:ext uri="{FF2B5EF4-FFF2-40B4-BE49-F238E27FC236}">
                <a16:creationId xmlns:a16="http://schemas.microsoft.com/office/drawing/2014/main" id="{9F745565-7D61-4424-9B10-0F7F8DD8AE95}"/>
              </a:ext>
            </a:extLst>
          </p:cNvPr>
          <p:cNvSpPr>
            <a:spLocks noGrp="1"/>
          </p:cNvSpPr>
          <p:nvPr>
            <p:ph type="pic" sz="quarter" idx="16" hasCustomPrompt="1"/>
          </p:nvPr>
        </p:nvSpPr>
        <p:spPr>
          <a:xfrm>
            <a:off x="918338" y="2295607"/>
            <a:ext cx="2513477" cy="1497642"/>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32" name="그림 개체 틀 2">
            <a:extLst>
              <a:ext uri="{FF2B5EF4-FFF2-40B4-BE49-F238E27FC236}">
                <a16:creationId xmlns:a16="http://schemas.microsoft.com/office/drawing/2014/main" id="{5025294E-0FC3-4EF0-928F-11DCB45D72EF}"/>
              </a:ext>
            </a:extLst>
          </p:cNvPr>
          <p:cNvSpPr>
            <a:spLocks noGrp="1"/>
          </p:cNvSpPr>
          <p:nvPr>
            <p:ph type="pic" sz="quarter" idx="33" hasCustomPrompt="1"/>
          </p:nvPr>
        </p:nvSpPr>
        <p:spPr>
          <a:xfrm>
            <a:off x="8868450" y="2295607"/>
            <a:ext cx="2513477" cy="1497642"/>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33" name="Text Placeholder 9">
            <a:extLst>
              <a:ext uri="{FF2B5EF4-FFF2-40B4-BE49-F238E27FC236}">
                <a16:creationId xmlns:a16="http://schemas.microsoft.com/office/drawing/2014/main" id="{10976E99-DCBD-4134-9E57-1CAE25A6CBDA}"/>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750974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0" y="1131591"/>
            <a:ext cx="3560767"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3057177"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a16="http://schemas.microsoft.com/office/drawing/2014/main" id="{5644E8BB-F13A-4AE0-889E-633DE4143787}"/>
              </a:ext>
            </a:extLst>
          </p:cNvPr>
          <p:cNvSpPr txBox="1"/>
          <p:nvPr userDrawn="1"/>
        </p:nvSpPr>
        <p:spPr>
          <a:xfrm>
            <a:off x="711704" y="1637214"/>
            <a:ext cx="2232248" cy="523220"/>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a16="http://schemas.microsoft.com/office/drawing/2014/main" id="{F2CE2B8B-ED32-491A-95B2-D28904BC432C}"/>
              </a:ext>
            </a:extLst>
          </p:cNvPr>
          <p:cNvSpPr txBox="1"/>
          <p:nvPr userDrawn="1"/>
        </p:nvSpPr>
        <p:spPr>
          <a:xfrm>
            <a:off x="711704" y="2127463"/>
            <a:ext cx="2232248"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a16="http://schemas.microsoft.com/office/drawing/2014/main"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a16="http://schemas.microsoft.com/office/drawing/2014/main" id="{BAAC314F-E96A-4408-95DE-A70E9ED054AF}"/>
              </a:ext>
            </a:extLst>
          </p:cNvPr>
          <p:cNvSpPr txBox="1"/>
          <p:nvPr userDrawn="1"/>
        </p:nvSpPr>
        <p:spPr>
          <a:xfrm>
            <a:off x="721229" y="4450324"/>
            <a:ext cx="2717296" cy="1384995"/>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66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ntents slide layout">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839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EF70765A-4598-4D75-8EBE-B820808F65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Our Team LAYOUT</a:t>
            </a:r>
          </a:p>
        </p:txBody>
      </p:sp>
      <p:sp>
        <p:nvSpPr>
          <p:cNvPr id="4" name="Picture Placeholder 2">
            <a:extLst>
              <a:ext uri="{FF2B5EF4-FFF2-40B4-BE49-F238E27FC236}">
                <a16:creationId xmlns:a16="http://schemas.microsoft.com/office/drawing/2014/main" id="{09E604E3-44BB-4135-857B-040684E1FBFD}"/>
              </a:ext>
            </a:extLst>
          </p:cNvPr>
          <p:cNvSpPr>
            <a:spLocks noGrp="1"/>
          </p:cNvSpPr>
          <p:nvPr>
            <p:ph type="pic" idx="15" hasCustomPrompt="1"/>
          </p:nvPr>
        </p:nvSpPr>
        <p:spPr>
          <a:xfrm>
            <a:off x="3799963" y="1743532"/>
            <a:ext cx="2124000" cy="2095028"/>
          </a:xfrm>
          <a:prstGeom prst="rect">
            <a:avLst/>
          </a:prstGeom>
          <a:solidFill>
            <a:schemeClr val="bg1">
              <a:lumMod val="95000"/>
            </a:schemeClr>
          </a:solidFill>
          <a:ln w="1270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And Send To Back</a:t>
            </a:r>
            <a:endParaRPr lang="ko-KR" altLang="en-US" dirty="0"/>
          </a:p>
        </p:txBody>
      </p:sp>
      <p:sp>
        <p:nvSpPr>
          <p:cNvPr id="5" name="Picture Placeholder 2">
            <a:extLst>
              <a:ext uri="{FF2B5EF4-FFF2-40B4-BE49-F238E27FC236}">
                <a16:creationId xmlns:a16="http://schemas.microsoft.com/office/drawing/2014/main" id="{0C4DDDBF-8A43-4C70-AED9-17AB2A1038A9}"/>
              </a:ext>
            </a:extLst>
          </p:cNvPr>
          <p:cNvSpPr>
            <a:spLocks noGrp="1"/>
          </p:cNvSpPr>
          <p:nvPr>
            <p:ph type="pic" idx="16" hasCustomPrompt="1"/>
          </p:nvPr>
        </p:nvSpPr>
        <p:spPr>
          <a:xfrm>
            <a:off x="6259900" y="1743532"/>
            <a:ext cx="2124000" cy="2095028"/>
          </a:xfrm>
          <a:prstGeom prst="rect">
            <a:avLst/>
          </a:prstGeom>
          <a:solidFill>
            <a:schemeClr val="bg1">
              <a:lumMod val="95000"/>
            </a:schemeClr>
          </a:solidFill>
          <a:ln w="1270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And Send To Back</a:t>
            </a:r>
            <a:endParaRPr lang="ko-KR" altLang="en-US" dirty="0"/>
          </a:p>
        </p:txBody>
      </p:sp>
      <p:sp>
        <p:nvSpPr>
          <p:cNvPr id="6" name="Picture Placeholder 2">
            <a:extLst>
              <a:ext uri="{FF2B5EF4-FFF2-40B4-BE49-F238E27FC236}">
                <a16:creationId xmlns:a16="http://schemas.microsoft.com/office/drawing/2014/main" id="{376A8808-F867-4B63-A7F8-F42CDB5BCF30}"/>
              </a:ext>
            </a:extLst>
          </p:cNvPr>
          <p:cNvSpPr>
            <a:spLocks noGrp="1"/>
          </p:cNvSpPr>
          <p:nvPr>
            <p:ph type="pic" idx="17" hasCustomPrompt="1"/>
          </p:nvPr>
        </p:nvSpPr>
        <p:spPr>
          <a:xfrm>
            <a:off x="3799963" y="4150301"/>
            <a:ext cx="2124000" cy="2095028"/>
          </a:xfrm>
          <a:prstGeom prst="rect">
            <a:avLst/>
          </a:prstGeom>
          <a:solidFill>
            <a:schemeClr val="bg1">
              <a:lumMod val="95000"/>
            </a:schemeClr>
          </a:solidFill>
          <a:ln w="1270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And Send To Back</a:t>
            </a:r>
            <a:endParaRPr lang="ko-KR" altLang="en-US" dirty="0"/>
          </a:p>
        </p:txBody>
      </p:sp>
      <p:sp>
        <p:nvSpPr>
          <p:cNvPr id="7" name="Picture Placeholder 2">
            <a:extLst>
              <a:ext uri="{FF2B5EF4-FFF2-40B4-BE49-F238E27FC236}">
                <a16:creationId xmlns:a16="http://schemas.microsoft.com/office/drawing/2014/main" id="{E37C006D-4532-4EB2-A208-FB9488448195}"/>
              </a:ext>
            </a:extLst>
          </p:cNvPr>
          <p:cNvSpPr>
            <a:spLocks noGrp="1"/>
          </p:cNvSpPr>
          <p:nvPr>
            <p:ph type="pic" idx="18" hasCustomPrompt="1"/>
          </p:nvPr>
        </p:nvSpPr>
        <p:spPr>
          <a:xfrm>
            <a:off x="6259900" y="4150301"/>
            <a:ext cx="2124000" cy="2095028"/>
          </a:xfrm>
          <a:prstGeom prst="rect">
            <a:avLst/>
          </a:prstGeom>
          <a:solidFill>
            <a:schemeClr val="bg1">
              <a:lumMod val="95000"/>
            </a:schemeClr>
          </a:solidFill>
          <a:ln w="127000">
            <a:noFill/>
          </a:ln>
        </p:spPr>
        <p:txBody>
          <a:bodyPr anchor="ctr"/>
          <a:lstStyle>
            <a:lvl1pPr marL="0" indent="0" algn="ctr">
              <a:buNone/>
              <a:defRPr sz="1200">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 And Send To Back</a:t>
            </a:r>
            <a:endParaRPr lang="ko-KR" altLang="en-US" dirty="0"/>
          </a:p>
        </p:txBody>
      </p:sp>
    </p:spTree>
    <p:extLst>
      <p:ext uri="{BB962C8B-B14F-4D97-AF65-F5344CB8AC3E}">
        <p14:creationId xmlns:p14="http://schemas.microsoft.com/office/powerpoint/2010/main" val="768664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24E1E246-B5BD-440F-A7E2-CFA4B819B5D0}"/>
              </a:ext>
            </a:extLst>
          </p:cNvPr>
          <p:cNvGrpSpPr/>
          <p:nvPr userDrawn="1"/>
        </p:nvGrpSpPr>
        <p:grpSpPr>
          <a:xfrm>
            <a:off x="7405924" y="441839"/>
            <a:ext cx="3829032" cy="4683741"/>
            <a:chOff x="6446339" y="1280897"/>
            <a:chExt cx="4320717" cy="5285178"/>
          </a:xfrm>
        </p:grpSpPr>
        <p:sp>
          <p:nvSpPr>
            <p:cNvPr id="4" name="Freeform: Shape 3">
              <a:extLst>
                <a:ext uri="{FF2B5EF4-FFF2-40B4-BE49-F238E27FC236}">
                  <a16:creationId xmlns:a16="http://schemas.microsoft.com/office/drawing/2014/main" id="{15C624F9-1D25-454B-99E6-F39BA29B9FC6}"/>
                </a:ext>
              </a:extLst>
            </p:cNvPr>
            <p:cNvSpPr/>
            <p:nvPr/>
          </p:nvSpPr>
          <p:spPr>
            <a:xfrm>
              <a:off x="7360122" y="5629227"/>
              <a:ext cx="2033648" cy="936848"/>
            </a:xfrm>
            <a:custGeom>
              <a:avLst/>
              <a:gdLst>
                <a:gd name="connsiteX0" fmla="*/ 448273 w 847725"/>
                <a:gd name="connsiteY0" fmla="*/ 7144 h 390525"/>
                <a:gd name="connsiteX1" fmla="*/ 464466 w 847725"/>
                <a:gd name="connsiteY1" fmla="*/ 184309 h 390525"/>
                <a:gd name="connsiteX2" fmla="*/ 452083 w 847725"/>
                <a:gd name="connsiteY2" fmla="*/ 224314 h 390525"/>
                <a:gd name="connsiteX3" fmla="*/ 352071 w 847725"/>
                <a:gd name="connsiteY3" fmla="*/ 269081 h 390525"/>
                <a:gd name="connsiteX4" fmla="*/ 30126 w 847725"/>
                <a:gd name="connsiteY4" fmla="*/ 283369 h 390525"/>
                <a:gd name="connsiteX5" fmla="*/ 7266 w 847725"/>
                <a:gd name="connsiteY5" fmla="*/ 285274 h 390525"/>
                <a:gd name="connsiteX6" fmla="*/ 12981 w 847725"/>
                <a:gd name="connsiteY6" fmla="*/ 292894 h 390525"/>
                <a:gd name="connsiteX7" fmla="*/ 439701 w 847725"/>
                <a:gd name="connsiteY7" fmla="*/ 384334 h 390525"/>
                <a:gd name="connsiteX8" fmla="*/ 455893 w 847725"/>
                <a:gd name="connsiteY8" fmla="*/ 385286 h 390525"/>
                <a:gd name="connsiteX9" fmla="*/ 829273 w 847725"/>
                <a:gd name="connsiteY9" fmla="*/ 321469 h 390525"/>
                <a:gd name="connsiteX10" fmla="*/ 797841 w 847725"/>
                <a:gd name="connsiteY10" fmla="*/ 52864 h 390525"/>
                <a:gd name="connsiteX11" fmla="*/ 448273 w 847725"/>
                <a:gd name="connsiteY11" fmla="*/ 714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7725" h="390525">
                  <a:moveTo>
                    <a:pt x="448273" y="7144"/>
                  </a:moveTo>
                  <a:cubicBezTo>
                    <a:pt x="460656" y="89059"/>
                    <a:pt x="469228" y="136684"/>
                    <a:pt x="464466" y="184309"/>
                  </a:cubicBezTo>
                  <a:cubicBezTo>
                    <a:pt x="463513" y="196691"/>
                    <a:pt x="460656" y="208121"/>
                    <a:pt x="452083" y="224314"/>
                  </a:cubicBezTo>
                  <a:cubicBezTo>
                    <a:pt x="433033" y="261461"/>
                    <a:pt x="379693" y="268129"/>
                    <a:pt x="352071" y="269081"/>
                  </a:cubicBezTo>
                  <a:cubicBezTo>
                    <a:pt x="256821" y="270986"/>
                    <a:pt x="63463" y="282416"/>
                    <a:pt x="30126" y="283369"/>
                  </a:cubicBezTo>
                  <a:cubicBezTo>
                    <a:pt x="26316" y="283369"/>
                    <a:pt x="5361" y="283369"/>
                    <a:pt x="7266" y="285274"/>
                  </a:cubicBezTo>
                  <a:cubicBezTo>
                    <a:pt x="8218" y="286226"/>
                    <a:pt x="12981" y="292894"/>
                    <a:pt x="12981" y="292894"/>
                  </a:cubicBezTo>
                  <a:cubicBezTo>
                    <a:pt x="24411" y="308134"/>
                    <a:pt x="381598" y="373856"/>
                    <a:pt x="439701" y="384334"/>
                  </a:cubicBezTo>
                  <a:cubicBezTo>
                    <a:pt x="445416" y="385286"/>
                    <a:pt x="450178" y="385286"/>
                    <a:pt x="455893" y="385286"/>
                  </a:cubicBezTo>
                  <a:cubicBezTo>
                    <a:pt x="508281" y="381476"/>
                    <a:pt x="794983" y="355759"/>
                    <a:pt x="829273" y="321469"/>
                  </a:cubicBezTo>
                  <a:cubicBezTo>
                    <a:pt x="870231" y="279559"/>
                    <a:pt x="827368" y="142399"/>
                    <a:pt x="797841" y="52864"/>
                  </a:cubicBezTo>
                  <a:cubicBezTo>
                    <a:pt x="810223" y="42386"/>
                    <a:pt x="634963" y="21431"/>
                    <a:pt x="448273" y="7144"/>
                  </a:cubicBezTo>
                  <a:close/>
                </a:path>
              </a:pathLst>
            </a:custGeom>
            <a:solidFill>
              <a:srgbClr val="B3B3B3"/>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F61AEE79-AB63-4603-9494-0E1B03AC40BD}"/>
                </a:ext>
              </a:extLst>
            </p:cNvPr>
            <p:cNvSpPr/>
            <p:nvPr/>
          </p:nvSpPr>
          <p:spPr>
            <a:xfrm>
              <a:off x="7358820" y="5629227"/>
              <a:ext cx="1987948" cy="913998"/>
            </a:xfrm>
            <a:custGeom>
              <a:avLst/>
              <a:gdLst>
                <a:gd name="connsiteX0" fmla="*/ 436434 w 828675"/>
                <a:gd name="connsiteY0" fmla="*/ 7144 h 381000"/>
                <a:gd name="connsiteX1" fmla="*/ 452626 w 828675"/>
                <a:gd name="connsiteY1" fmla="*/ 178594 h 381000"/>
                <a:gd name="connsiteX2" fmla="*/ 440244 w 828675"/>
                <a:gd name="connsiteY2" fmla="*/ 217646 h 381000"/>
                <a:gd name="connsiteX3" fmla="*/ 342136 w 828675"/>
                <a:gd name="connsiteY3" fmla="*/ 260509 h 381000"/>
                <a:gd name="connsiteX4" fmla="*/ 11619 w 828675"/>
                <a:gd name="connsiteY4" fmla="*/ 281464 h 381000"/>
                <a:gd name="connsiteX5" fmla="*/ 428814 w 828675"/>
                <a:gd name="connsiteY5" fmla="*/ 372904 h 381000"/>
                <a:gd name="connsiteX6" fmla="*/ 444054 w 828675"/>
                <a:gd name="connsiteY6" fmla="*/ 373856 h 381000"/>
                <a:gd name="connsiteX7" fmla="*/ 813624 w 828675"/>
                <a:gd name="connsiteY7" fmla="*/ 311944 h 381000"/>
                <a:gd name="connsiteX8" fmla="*/ 782191 w 828675"/>
                <a:gd name="connsiteY8" fmla="*/ 52864 h 381000"/>
                <a:gd name="connsiteX9" fmla="*/ 436434 w 828675"/>
                <a:gd name="connsiteY9" fmla="*/ 7144 h 3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675" h="381000">
                  <a:moveTo>
                    <a:pt x="436434" y="7144"/>
                  </a:moveTo>
                  <a:cubicBezTo>
                    <a:pt x="448816" y="86201"/>
                    <a:pt x="457389" y="131921"/>
                    <a:pt x="452626" y="178594"/>
                  </a:cubicBezTo>
                  <a:cubicBezTo>
                    <a:pt x="451674" y="190976"/>
                    <a:pt x="448816" y="201454"/>
                    <a:pt x="440244" y="217646"/>
                  </a:cubicBezTo>
                  <a:cubicBezTo>
                    <a:pt x="421194" y="252889"/>
                    <a:pt x="367854" y="260509"/>
                    <a:pt x="342136" y="260509"/>
                  </a:cubicBezTo>
                  <a:cubicBezTo>
                    <a:pt x="269746" y="262414"/>
                    <a:pt x="43051" y="274796"/>
                    <a:pt x="11619" y="281464"/>
                  </a:cubicBezTo>
                  <a:cubicBezTo>
                    <a:pt x="-39816" y="292894"/>
                    <a:pt x="367854" y="362426"/>
                    <a:pt x="428814" y="372904"/>
                  </a:cubicBezTo>
                  <a:cubicBezTo>
                    <a:pt x="433576" y="373856"/>
                    <a:pt x="439291" y="373856"/>
                    <a:pt x="444054" y="373856"/>
                  </a:cubicBezTo>
                  <a:cubicBezTo>
                    <a:pt x="494536" y="370046"/>
                    <a:pt x="779334" y="346234"/>
                    <a:pt x="813624" y="311944"/>
                  </a:cubicBezTo>
                  <a:cubicBezTo>
                    <a:pt x="853629" y="271939"/>
                    <a:pt x="811719" y="139541"/>
                    <a:pt x="782191" y="52864"/>
                  </a:cubicBezTo>
                  <a:cubicBezTo>
                    <a:pt x="793621" y="41434"/>
                    <a:pt x="620266" y="20479"/>
                    <a:pt x="436434" y="7144"/>
                  </a:cubicBezTo>
                  <a:close/>
                </a:path>
              </a:pathLst>
            </a:custGeom>
            <a:solidFill>
              <a:srgbClr val="CCCCCC"/>
            </a:solidFill>
            <a:ln w="9525"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3B0C109B-7A7A-4CDA-8462-7695DB503E29}"/>
                </a:ext>
              </a:extLst>
            </p:cNvPr>
            <p:cNvSpPr/>
            <p:nvPr/>
          </p:nvSpPr>
          <p:spPr>
            <a:xfrm>
              <a:off x="6448412" y="1280897"/>
              <a:ext cx="4318644" cy="4592842"/>
            </a:xfrm>
            <a:custGeom>
              <a:avLst/>
              <a:gdLst>
                <a:gd name="connsiteX0" fmla="*/ 1610322 w 1800225"/>
                <a:gd name="connsiteY0" fmla="*/ 1912136 h 1914525"/>
                <a:gd name="connsiteX1" fmla="*/ 53937 w 1800225"/>
                <a:gd name="connsiteY1" fmla="*/ 1736876 h 1914525"/>
                <a:gd name="connsiteX2" fmla="*/ 7264 w 1800225"/>
                <a:gd name="connsiteY2" fmla="*/ 1681631 h 1914525"/>
                <a:gd name="connsiteX3" fmla="*/ 66319 w 1800225"/>
                <a:gd name="connsiteY3" fmla="*/ 529106 h 1914525"/>
                <a:gd name="connsiteX4" fmla="*/ 107277 w 1800225"/>
                <a:gd name="connsiteY4" fmla="*/ 432903 h 1914525"/>
                <a:gd name="connsiteX5" fmla="*/ 1729384 w 1800225"/>
                <a:gd name="connsiteY5" fmla="*/ 9041 h 1914525"/>
                <a:gd name="connsiteX6" fmla="*/ 1797012 w 1800225"/>
                <a:gd name="connsiteY6" fmla="*/ 63333 h 1914525"/>
                <a:gd name="connsiteX7" fmla="*/ 1691284 w 1800225"/>
                <a:gd name="connsiteY7" fmla="*/ 1844508 h 1914525"/>
                <a:gd name="connsiteX8" fmla="*/ 1610322 w 1800225"/>
                <a:gd name="connsiteY8" fmla="*/ 1912136 h 1914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225" h="1914525">
                  <a:moveTo>
                    <a:pt x="1610322" y="1912136"/>
                  </a:moveTo>
                  <a:lnTo>
                    <a:pt x="53937" y="1736876"/>
                  </a:lnTo>
                  <a:cubicBezTo>
                    <a:pt x="26314" y="1734018"/>
                    <a:pt x="5359" y="1709253"/>
                    <a:pt x="7264" y="1681631"/>
                  </a:cubicBezTo>
                  <a:lnTo>
                    <a:pt x="66319" y="529106"/>
                  </a:lnTo>
                  <a:cubicBezTo>
                    <a:pt x="68224" y="458621"/>
                    <a:pt x="84417" y="438618"/>
                    <a:pt x="107277" y="432903"/>
                  </a:cubicBezTo>
                  <a:lnTo>
                    <a:pt x="1729384" y="9041"/>
                  </a:lnTo>
                  <a:cubicBezTo>
                    <a:pt x="1764627" y="-484"/>
                    <a:pt x="1798917" y="27138"/>
                    <a:pt x="1797012" y="63333"/>
                  </a:cubicBezTo>
                  <a:lnTo>
                    <a:pt x="1691284" y="1844508"/>
                  </a:lnTo>
                  <a:cubicBezTo>
                    <a:pt x="1687474" y="1885466"/>
                    <a:pt x="1651279" y="1915946"/>
                    <a:pt x="1610322" y="1912136"/>
                  </a:cubicBezTo>
                  <a:close/>
                </a:path>
              </a:pathLst>
            </a:custGeom>
            <a:solidFill>
              <a:srgbClr val="CCCCCC"/>
            </a:soli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73631643-770C-4A9C-AA33-D3DC13268E34}"/>
                </a:ext>
              </a:extLst>
            </p:cNvPr>
            <p:cNvSpPr/>
            <p:nvPr/>
          </p:nvSpPr>
          <p:spPr>
            <a:xfrm>
              <a:off x="6464696" y="1280897"/>
              <a:ext cx="4250094" cy="3998744"/>
            </a:xfrm>
            <a:custGeom>
              <a:avLst/>
              <a:gdLst>
                <a:gd name="connsiteX0" fmla="*/ 1678781 w 1771650"/>
                <a:gd name="connsiteY0" fmla="*/ 1664486 h 1666875"/>
                <a:gd name="connsiteX1" fmla="*/ 7144 w 1771650"/>
                <a:gd name="connsiteY1" fmla="*/ 1552091 h 1666875"/>
                <a:gd name="connsiteX2" fmla="*/ 58579 w 1771650"/>
                <a:gd name="connsiteY2" fmla="*/ 482433 h 1666875"/>
                <a:gd name="connsiteX3" fmla="*/ 98584 w 1771650"/>
                <a:gd name="connsiteY3" fmla="*/ 432903 h 1666875"/>
                <a:gd name="connsiteX4" fmla="*/ 1705451 w 1771650"/>
                <a:gd name="connsiteY4" fmla="*/ 9041 h 1666875"/>
                <a:gd name="connsiteX5" fmla="*/ 1772126 w 1771650"/>
                <a:gd name="connsiteY5" fmla="*/ 63333 h 1666875"/>
                <a:gd name="connsiteX6" fmla="*/ 1678781 w 1771650"/>
                <a:gd name="connsiteY6" fmla="*/ 1664486 h 166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0" h="1666875">
                  <a:moveTo>
                    <a:pt x="1678781" y="1664486"/>
                  </a:moveTo>
                  <a:lnTo>
                    <a:pt x="7144" y="1552091"/>
                  </a:lnTo>
                  <a:lnTo>
                    <a:pt x="58579" y="482433"/>
                  </a:lnTo>
                  <a:cubicBezTo>
                    <a:pt x="59531" y="459573"/>
                    <a:pt x="75724" y="439571"/>
                    <a:pt x="98584" y="432903"/>
                  </a:cubicBezTo>
                  <a:lnTo>
                    <a:pt x="1705451" y="9041"/>
                  </a:lnTo>
                  <a:cubicBezTo>
                    <a:pt x="1740694" y="-484"/>
                    <a:pt x="1774984" y="27138"/>
                    <a:pt x="1772126" y="63333"/>
                  </a:cubicBezTo>
                  <a:lnTo>
                    <a:pt x="1678781" y="1664486"/>
                  </a:lnTo>
                  <a:close/>
                </a:path>
              </a:pathLst>
            </a:custGeom>
            <a:solidFill>
              <a:srgbClr val="1A1A1A"/>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235828F2-B7FB-4264-AC33-692955EDC4C3}"/>
                </a:ext>
              </a:extLst>
            </p:cNvPr>
            <p:cNvSpPr/>
            <p:nvPr/>
          </p:nvSpPr>
          <p:spPr>
            <a:xfrm>
              <a:off x="6572092" y="1577928"/>
              <a:ext cx="3907345" cy="3404644"/>
            </a:xfrm>
            <a:custGeom>
              <a:avLst/>
              <a:gdLst>
                <a:gd name="connsiteX0" fmla="*/ 1539716 w 1628775"/>
                <a:gd name="connsiteY0" fmla="*/ 1416844 h 1419225"/>
                <a:gd name="connsiteX1" fmla="*/ 7144 w 1628775"/>
                <a:gd name="connsiteY1" fmla="*/ 1357789 h 1419225"/>
                <a:gd name="connsiteX2" fmla="*/ 57626 w 1628775"/>
                <a:gd name="connsiteY2" fmla="*/ 363379 h 1419225"/>
                <a:gd name="connsiteX3" fmla="*/ 1628299 w 1628775"/>
                <a:gd name="connsiteY3" fmla="*/ 7144 h 1419225"/>
              </a:gdLst>
              <a:ahLst/>
              <a:cxnLst>
                <a:cxn ang="0">
                  <a:pos x="connsiteX0" y="connsiteY0"/>
                </a:cxn>
                <a:cxn ang="0">
                  <a:pos x="connsiteX1" y="connsiteY1"/>
                </a:cxn>
                <a:cxn ang="0">
                  <a:pos x="connsiteX2" y="connsiteY2"/>
                </a:cxn>
                <a:cxn ang="0">
                  <a:pos x="connsiteX3" y="connsiteY3"/>
                </a:cxn>
              </a:cxnLst>
              <a:rect l="l" t="t" r="r" b="b"/>
              <a:pathLst>
                <a:path w="1628775" h="1419225">
                  <a:moveTo>
                    <a:pt x="1539716" y="1416844"/>
                  </a:moveTo>
                  <a:lnTo>
                    <a:pt x="7144" y="1357789"/>
                  </a:lnTo>
                  <a:lnTo>
                    <a:pt x="57626" y="363379"/>
                  </a:lnTo>
                  <a:lnTo>
                    <a:pt x="1628299" y="7144"/>
                  </a:lnTo>
                  <a:close/>
                </a:path>
              </a:pathLst>
            </a:custGeom>
            <a:solidFill>
              <a:srgbClr val="E6E6E6"/>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B4AB4176-8511-4EAA-830E-C946CF9C1459}"/>
                </a:ext>
              </a:extLst>
            </p:cNvPr>
            <p:cNvSpPr/>
            <p:nvPr/>
          </p:nvSpPr>
          <p:spPr>
            <a:xfrm>
              <a:off x="6446339" y="4996281"/>
              <a:ext cx="4044444" cy="868298"/>
            </a:xfrm>
            <a:custGeom>
              <a:avLst/>
              <a:gdLst>
                <a:gd name="connsiteX0" fmla="*/ 13844 w 1685925"/>
                <a:gd name="connsiteY0" fmla="*/ 7144 h 361950"/>
                <a:gd name="connsiteX1" fmla="*/ 7176 w 1685925"/>
                <a:gd name="connsiteY1" fmla="*/ 133826 h 361950"/>
                <a:gd name="connsiteX2" fmla="*/ 53849 w 1685925"/>
                <a:gd name="connsiteY2" fmla="*/ 189071 h 361950"/>
                <a:gd name="connsiteX3" fmla="*/ 1597851 w 1685925"/>
                <a:gd name="connsiteY3" fmla="*/ 363379 h 361950"/>
                <a:gd name="connsiteX4" fmla="*/ 1675956 w 1685925"/>
                <a:gd name="connsiteY4" fmla="*/ 296704 h 361950"/>
                <a:gd name="connsiteX5" fmla="*/ 1686434 w 1685925"/>
                <a:gd name="connsiteY5" fmla="*/ 111919 h 361950"/>
                <a:gd name="connsiteX6" fmla="*/ 13844 w 1685925"/>
                <a:gd name="connsiteY6" fmla="*/ 7144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5925" h="361950">
                  <a:moveTo>
                    <a:pt x="13844" y="7144"/>
                  </a:moveTo>
                  <a:lnTo>
                    <a:pt x="7176" y="133826"/>
                  </a:lnTo>
                  <a:cubicBezTo>
                    <a:pt x="6224" y="161449"/>
                    <a:pt x="26226" y="186214"/>
                    <a:pt x="53849" y="189071"/>
                  </a:cubicBezTo>
                  <a:lnTo>
                    <a:pt x="1597851" y="363379"/>
                  </a:lnTo>
                  <a:cubicBezTo>
                    <a:pt x="1637856" y="368141"/>
                    <a:pt x="1674051" y="337661"/>
                    <a:pt x="1675956" y="296704"/>
                  </a:cubicBezTo>
                  <a:lnTo>
                    <a:pt x="1686434" y="111919"/>
                  </a:lnTo>
                  <a:lnTo>
                    <a:pt x="13844" y="7144"/>
                  </a:lnTo>
                  <a:close/>
                </a:path>
              </a:pathLst>
            </a:custGeom>
            <a:solidFill>
              <a:srgbClr val="B3B3B3"/>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8024283E-0225-426B-83DC-ED62F65FA849}"/>
                </a:ext>
              </a:extLst>
            </p:cNvPr>
            <p:cNvSpPr/>
            <p:nvPr/>
          </p:nvSpPr>
          <p:spPr>
            <a:xfrm>
              <a:off x="7715310" y="1593115"/>
              <a:ext cx="2775473" cy="3394037"/>
            </a:xfrm>
            <a:custGeom>
              <a:avLst/>
              <a:gdLst>
                <a:gd name="connsiteX0" fmla="*/ 1425389 w 2775473"/>
                <a:gd name="connsiteY0" fmla="*/ 306593 h 3394037"/>
                <a:gd name="connsiteX1" fmla="*/ 2775473 w 2775473"/>
                <a:gd name="connsiteY1" fmla="*/ 0 h 3394037"/>
                <a:gd name="connsiteX2" fmla="*/ 2565699 w 2775473"/>
                <a:gd name="connsiteY2" fmla="*/ 3394037 h 3394037"/>
                <a:gd name="connsiteX3" fmla="*/ 0 w 2775473"/>
                <a:gd name="connsiteY3" fmla="*/ 3281082 h 3394037"/>
                <a:gd name="connsiteX4" fmla="*/ 1425389 w 2775473"/>
                <a:gd name="connsiteY4" fmla="*/ 306593 h 3394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5473" h="3394037">
                  <a:moveTo>
                    <a:pt x="1425389" y="306593"/>
                  </a:moveTo>
                  <a:lnTo>
                    <a:pt x="2775473" y="0"/>
                  </a:lnTo>
                  <a:lnTo>
                    <a:pt x="2565699" y="3394037"/>
                  </a:lnTo>
                  <a:lnTo>
                    <a:pt x="0" y="3281082"/>
                  </a:lnTo>
                  <a:lnTo>
                    <a:pt x="1425389" y="306593"/>
                  </a:lnTo>
                  <a:close/>
                </a:path>
              </a:pathLst>
            </a:custGeom>
            <a:solidFill>
              <a:srgbClr val="999999">
                <a:alpha val="10000"/>
              </a:srgbClr>
            </a:soli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endParaRPr>
            </a:p>
          </p:txBody>
        </p:sp>
      </p:grpSp>
      <p:sp>
        <p:nvSpPr>
          <p:cNvPr id="11" name="그림 개체 틀 2">
            <a:extLst>
              <a:ext uri="{FF2B5EF4-FFF2-40B4-BE49-F238E27FC236}">
                <a16:creationId xmlns:a16="http://schemas.microsoft.com/office/drawing/2014/main" id="{9402D267-5D5E-4A66-AC2F-5C21582AB3F1}"/>
              </a:ext>
            </a:extLst>
          </p:cNvPr>
          <p:cNvSpPr>
            <a:spLocks noGrp="1"/>
          </p:cNvSpPr>
          <p:nvPr>
            <p:ph type="pic" sz="quarter" idx="10" hasCustomPrompt="1"/>
          </p:nvPr>
        </p:nvSpPr>
        <p:spPr>
          <a:xfrm>
            <a:off x="7501708" y="648150"/>
            <a:ext cx="3485593" cy="3138847"/>
          </a:xfrm>
          <a:custGeom>
            <a:avLst/>
            <a:gdLst>
              <a:gd name="connsiteX0" fmla="*/ 0 w 4495800"/>
              <a:gd name="connsiteY0" fmla="*/ 0 h 2593057"/>
              <a:gd name="connsiteX1" fmla="*/ 4495800 w 4495800"/>
              <a:gd name="connsiteY1" fmla="*/ 0 h 2593057"/>
              <a:gd name="connsiteX2" fmla="*/ 4495800 w 4495800"/>
              <a:gd name="connsiteY2" fmla="*/ 2593057 h 2593057"/>
              <a:gd name="connsiteX3" fmla="*/ 0 w 4495800"/>
              <a:gd name="connsiteY3" fmla="*/ 2593057 h 2593057"/>
              <a:gd name="connsiteX4" fmla="*/ 0 w 4495800"/>
              <a:gd name="connsiteY4" fmla="*/ 0 h 2593057"/>
              <a:gd name="connsiteX0" fmla="*/ 0 w 4495800"/>
              <a:gd name="connsiteY0" fmla="*/ 656948 h 3250005"/>
              <a:gd name="connsiteX1" fmla="*/ 2951085 w 4495800"/>
              <a:gd name="connsiteY1" fmla="*/ 0 h 3250005"/>
              <a:gd name="connsiteX2" fmla="*/ 4495800 w 4495800"/>
              <a:gd name="connsiteY2" fmla="*/ 3250005 h 3250005"/>
              <a:gd name="connsiteX3" fmla="*/ 0 w 4495800"/>
              <a:gd name="connsiteY3" fmla="*/ 3250005 h 3250005"/>
              <a:gd name="connsiteX4" fmla="*/ 0 w 4495800"/>
              <a:gd name="connsiteY4" fmla="*/ 656948 h 3250005"/>
              <a:gd name="connsiteX0" fmla="*/ 106532 w 4602332"/>
              <a:gd name="connsiteY0" fmla="*/ 656948 h 3250005"/>
              <a:gd name="connsiteX1" fmla="*/ 3057617 w 4602332"/>
              <a:gd name="connsiteY1" fmla="*/ 0 h 3250005"/>
              <a:gd name="connsiteX2" fmla="*/ 4602332 w 4602332"/>
              <a:gd name="connsiteY2" fmla="*/ 3250005 h 3250005"/>
              <a:gd name="connsiteX3" fmla="*/ 0 w 4602332"/>
              <a:gd name="connsiteY3" fmla="*/ 2584180 h 3250005"/>
              <a:gd name="connsiteX4" fmla="*/ 106532 w 4602332"/>
              <a:gd name="connsiteY4" fmla="*/ 656948 h 3250005"/>
              <a:gd name="connsiteX0" fmla="*/ 106532 w 3057617"/>
              <a:gd name="connsiteY0" fmla="*/ 656948 h 2584180"/>
              <a:gd name="connsiteX1" fmla="*/ 3057617 w 3057617"/>
              <a:gd name="connsiteY1" fmla="*/ 0 h 2584180"/>
              <a:gd name="connsiteX2" fmla="*/ 2196483 w 3057617"/>
              <a:gd name="connsiteY2" fmla="*/ 2122541 h 2584180"/>
              <a:gd name="connsiteX3" fmla="*/ 0 w 3057617"/>
              <a:gd name="connsiteY3" fmla="*/ 2584180 h 2584180"/>
              <a:gd name="connsiteX4" fmla="*/ 106532 w 3057617"/>
              <a:gd name="connsiteY4" fmla="*/ 656948 h 2584180"/>
              <a:gd name="connsiteX0" fmla="*/ 106532 w 3057617"/>
              <a:gd name="connsiteY0" fmla="*/ 656948 h 2681834"/>
              <a:gd name="connsiteX1" fmla="*/ 3057617 w 3057617"/>
              <a:gd name="connsiteY1" fmla="*/ 0 h 2681834"/>
              <a:gd name="connsiteX2" fmla="*/ 2897819 w 3057617"/>
              <a:gd name="connsiteY2" fmla="*/ 2681834 h 2681834"/>
              <a:gd name="connsiteX3" fmla="*/ 0 w 3057617"/>
              <a:gd name="connsiteY3" fmla="*/ 2584180 h 2681834"/>
              <a:gd name="connsiteX4" fmla="*/ 106532 w 3057617"/>
              <a:gd name="connsiteY4" fmla="*/ 656948 h 2681834"/>
              <a:gd name="connsiteX0" fmla="*/ 0 w 2951085"/>
              <a:gd name="connsiteY0" fmla="*/ 656948 h 2681834"/>
              <a:gd name="connsiteX1" fmla="*/ 2951085 w 2951085"/>
              <a:gd name="connsiteY1" fmla="*/ 0 h 2681834"/>
              <a:gd name="connsiteX2" fmla="*/ 2791287 w 2951085"/>
              <a:gd name="connsiteY2" fmla="*/ 2681834 h 2681834"/>
              <a:gd name="connsiteX3" fmla="*/ 594804 w 2951085"/>
              <a:gd name="connsiteY3" fmla="*/ 2335605 h 2681834"/>
              <a:gd name="connsiteX4" fmla="*/ 0 w 2951085"/>
              <a:gd name="connsiteY4" fmla="*/ 656948 h 2681834"/>
              <a:gd name="connsiteX0" fmla="*/ 115409 w 3066494"/>
              <a:gd name="connsiteY0" fmla="*/ 656948 h 2681834"/>
              <a:gd name="connsiteX1" fmla="*/ 3066494 w 3066494"/>
              <a:gd name="connsiteY1" fmla="*/ 0 h 2681834"/>
              <a:gd name="connsiteX2" fmla="*/ 2906696 w 3066494"/>
              <a:gd name="connsiteY2" fmla="*/ 2681834 h 2681834"/>
              <a:gd name="connsiteX3" fmla="*/ 0 w 3066494"/>
              <a:gd name="connsiteY3" fmla="*/ 2557547 h 2681834"/>
              <a:gd name="connsiteX4" fmla="*/ 115409 w 3066494"/>
              <a:gd name="connsiteY4" fmla="*/ 656948 h 2681834"/>
              <a:gd name="connsiteX0" fmla="*/ 115409 w 2906696"/>
              <a:gd name="connsiteY0" fmla="*/ 292964 h 2317850"/>
              <a:gd name="connsiteX1" fmla="*/ 2853430 w 2906696"/>
              <a:gd name="connsiteY1" fmla="*/ 0 h 2317850"/>
              <a:gd name="connsiteX2" fmla="*/ 2906696 w 2906696"/>
              <a:gd name="connsiteY2" fmla="*/ 2317850 h 2317850"/>
              <a:gd name="connsiteX3" fmla="*/ 0 w 2906696"/>
              <a:gd name="connsiteY3" fmla="*/ 2193563 h 2317850"/>
              <a:gd name="connsiteX4" fmla="*/ 115409 w 2906696"/>
              <a:gd name="connsiteY4" fmla="*/ 292964 h 2317850"/>
              <a:gd name="connsiteX0" fmla="*/ 115409 w 3057617"/>
              <a:gd name="connsiteY0" fmla="*/ 648071 h 2672957"/>
              <a:gd name="connsiteX1" fmla="*/ 3057617 w 3057617"/>
              <a:gd name="connsiteY1" fmla="*/ 0 h 2672957"/>
              <a:gd name="connsiteX2" fmla="*/ 2906696 w 3057617"/>
              <a:gd name="connsiteY2" fmla="*/ 2672957 h 2672957"/>
              <a:gd name="connsiteX3" fmla="*/ 0 w 3057617"/>
              <a:gd name="connsiteY3" fmla="*/ 2548670 h 2672957"/>
              <a:gd name="connsiteX4" fmla="*/ 115409 w 3057617"/>
              <a:gd name="connsiteY4" fmla="*/ 648071 h 2672957"/>
              <a:gd name="connsiteX0" fmla="*/ 115409 w 2971257"/>
              <a:gd name="connsiteY0" fmla="*/ 510911 h 2535797"/>
              <a:gd name="connsiteX1" fmla="*/ 2971257 w 2971257"/>
              <a:gd name="connsiteY1" fmla="*/ 0 h 2535797"/>
              <a:gd name="connsiteX2" fmla="*/ 2906696 w 2971257"/>
              <a:gd name="connsiteY2" fmla="*/ 2535797 h 2535797"/>
              <a:gd name="connsiteX3" fmla="*/ 0 w 2971257"/>
              <a:gd name="connsiteY3" fmla="*/ 2411510 h 2535797"/>
              <a:gd name="connsiteX4" fmla="*/ 115409 w 2971257"/>
              <a:gd name="connsiteY4" fmla="*/ 510911 h 2535797"/>
              <a:gd name="connsiteX0" fmla="*/ 115409 w 3077937"/>
              <a:gd name="connsiteY0" fmla="*/ 668391 h 2693277"/>
              <a:gd name="connsiteX1" fmla="*/ 3077937 w 3077937"/>
              <a:gd name="connsiteY1" fmla="*/ 0 h 2693277"/>
              <a:gd name="connsiteX2" fmla="*/ 2906696 w 3077937"/>
              <a:gd name="connsiteY2" fmla="*/ 2693277 h 2693277"/>
              <a:gd name="connsiteX3" fmla="*/ 0 w 3077937"/>
              <a:gd name="connsiteY3" fmla="*/ 2568990 h 2693277"/>
              <a:gd name="connsiteX4" fmla="*/ 115409 w 3077937"/>
              <a:gd name="connsiteY4" fmla="*/ 668391 h 2693277"/>
              <a:gd name="connsiteX0" fmla="*/ 115409 w 3077937"/>
              <a:gd name="connsiteY0" fmla="*/ 668391 h 2568990"/>
              <a:gd name="connsiteX1" fmla="*/ 3077937 w 3077937"/>
              <a:gd name="connsiteY1" fmla="*/ 0 h 2568990"/>
              <a:gd name="connsiteX2" fmla="*/ 2769536 w 3077937"/>
              <a:gd name="connsiteY2" fmla="*/ 2535797 h 2568990"/>
              <a:gd name="connsiteX3" fmla="*/ 0 w 3077937"/>
              <a:gd name="connsiteY3" fmla="*/ 2568990 h 2568990"/>
              <a:gd name="connsiteX4" fmla="*/ 115409 w 3077937"/>
              <a:gd name="connsiteY4" fmla="*/ 668391 h 2568990"/>
              <a:gd name="connsiteX0" fmla="*/ 115409 w 3077937"/>
              <a:gd name="connsiteY0" fmla="*/ 668391 h 2693277"/>
              <a:gd name="connsiteX1" fmla="*/ 3077937 w 3077937"/>
              <a:gd name="connsiteY1" fmla="*/ 0 h 2693277"/>
              <a:gd name="connsiteX2" fmla="*/ 2916856 w 3077937"/>
              <a:gd name="connsiteY2" fmla="*/ 2693277 h 2693277"/>
              <a:gd name="connsiteX3" fmla="*/ 0 w 3077937"/>
              <a:gd name="connsiteY3" fmla="*/ 2568990 h 2693277"/>
              <a:gd name="connsiteX4" fmla="*/ 115409 w 3077937"/>
              <a:gd name="connsiteY4" fmla="*/ 668391 h 2693277"/>
              <a:gd name="connsiteX0" fmla="*/ 0 w 2962528"/>
              <a:gd name="connsiteY0" fmla="*/ 668391 h 2693277"/>
              <a:gd name="connsiteX1" fmla="*/ 2962528 w 2962528"/>
              <a:gd name="connsiteY1" fmla="*/ 0 h 2693277"/>
              <a:gd name="connsiteX2" fmla="*/ 2801447 w 2962528"/>
              <a:gd name="connsiteY2" fmla="*/ 2693277 h 2693277"/>
              <a:gd name="connsiteX3" fmla="*/ 331631 w 2962528"/>
              <a:gd name="connsiteY3" fmla="*/ 2289590 h 2693277"/>
              <a:gd name="connsiteX4" fmla="*/ 0 w 2962528"/>
              <a:gd name="connsiteY4" fmla="*/ 668391 h 2693277"/>
              <a:gd name="connsiteX0" fmla="*/ 120489 w 3083017"/>
              <a:gd name="connsiteY0" fmla="*/ 668391 h 2693277"/>
              <a:gd name="connsiteX1" fmla="*/ 3083017 w 3083017"/>
              <a:gd name="connsiteY1" fmla="*/ 0 h 2693277"/>
              <a:gd name="connsiteX2" fmla="*/ 2921936 w 3083017"/>
              <a:gd name="connsiteY2" fmla="*/ 2693277 h 2693277"/>
              <a:gd name="connsiteX3" fmla="*/ 0 w 3083017"/>
              <a:gd name="connsiteY3" fmla="*/ 2574070 h 2693277"/>
              <a:gd name="connsiteX4" fmla="*/ 120489 w 3083017"/>
              <a:gd name="connsiteY4" fmla="*/ 668391 h 2693277"/>
              <a:gd name="connsiteX0" fmla="*/ 262729 w 3083017"/>
              <a:gd name="connsiteY0" fmla="*/ 841111 h 2693277"/>
              <a:gd name="connsiteX1" fmla="*/ 3083017 w 3083017"/>
              <a:gd name="connsiteY1" fmla="*/ 0 h 2693277"/>
              <a:gd name="connsiteX2" fmla="*/ 2921936 w 3083017"/>
              <a:gd name="connsiteY2" fmla="*/ 2693277 h 2693277"/>
              <a:gd name="connsiteX3" fmla="*/ 0 w 3083017"/>
              <a:gd name="connsiteY3" fmla="*/ 2574070 h 2693277"/>
              <a:gd name="connsiteX4" fmla="*/ 262729 w 3083017"/>
              <a:gd name="connsiteY4" fmla="*/ 841111 h 2693277"/>
              <a:gd name="connsiteX0" fmla="*/ 105249 w 3083017"/>
              <a:gd name="connsiteY0" fmla="*/ 709031 h 2693277"/>
              <a:gd name="connsiteX1" fmla="*/ 3083017 w 3083017"/>
              <a:gd name="connsiteY1" fmla="*/ 0 h 2693277"/>
              <a:gd name="connsiteX2" fmla="*/ 2921936 w 3083017"/>
              <a:gd name="connsiteY2" fmla="*/ 2693277 h 2693277"/>
              <a:gd name="connsiteX3" fmla="*/ 0 w 3083017"/>
              <a:gd name="connsiteY3" fmla="*/ 2574070 h 2693277"/>
              <a:gd name="connsiteX4" fmla="*/ 105249 w 3083017"/>
              <a:gd name="connsiteY4" fmla="*/ 709031 h 26932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3017" h="2693277">
                <a:moveTo>
                  <a:pt x="105249" y="709031"/>
                </a:moveTo>
                <a:lnTo>
                  <a:pt x="3083017" y="0"/>
                </a:lnTo>
                <a:lnTo>
                  <a:pt x="2921936" y="2693277"/>
                </a:lnTo>
                <a:lnTo>
                  <a:pt x="0" y="2574070"/>
                </a:lnTo>
                <a:lnTo>
                  <a:pt x="105249" y="709031"/>
                </a:lnTo>
                <a:close/>
              </a:path>
            </a:pathLst>
          </a:cu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24452834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99032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652" r:id="rId1"/>
    <p:sldLayoutId id="2147483654" r:id="rId2"/>
    <p:sldLayoutId id="2147483675" r:id="rId3"/>
    <p:sldLayoutId id="2147483676" r:id="rId4"/>
    <p:sldLayoutId id="2147483678" r:id="rId5"/>
    <p:sldLayoutId id="2147483680" r:id="rId6"/>
    <p:sldLayoutId id="2147483681" r:id="rId7"/>
    <p:sldLayoutId id="2147483682" r:id="rId8"/>
    <p:sldLayoutId id="2147483684" r:id="rId9"/>
    <p:sldLayoutId id="2147483685" r:id="rId10"/>
    <p:sldLayoutId id="2147483686" r:id="rId11"/>
    <p:sldLayoutId id="2147483687" r:id="rId12"/>
    <p:sldLayoutId id="2147483688" r:id="rId13"/>
    <p:sldLayoutId id="2147483671" r:id="rId14"/>
    <p:sldLayoutId id="214748367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67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3B4C724-0776-4328-8F0A-B72DA1579537}"/>
              </a:ext>
            </a:extLst>
          </p:cNvPr>
          <p:cNvSpPr txBox="1"/>
          <p:nvPr/>
        </p:nvSpPr>
        <p:spPr>
          <a:xfrm>
            <a:off x="559915" y="4046943"/>
            <a:ext cx="7505562" cy="1754326"/>
          </a:xfrm>
          <a:prstGeom prst="rect">
            <a:avLst/>
          </a:prstGeom>
          <a:noFill/>
        </p:spPr>
        <p:txBody>
          <a:bodyPr wrap="square" rtlCol="0" anchor="ctr">
            <a:spAutoFit/>
          </a:bodyPr>
          <a:lstStyle/>
          <a:p>
            <a:r>
              <a:rPr lang="en-US" sz="5400" dirty="0" smtClean="0">
                <a:solidFill>
                  <a:schemeClr val="bg1"/>
                </a:solidFill>
                <a:latin typeface="+mj-lt"/>
              </a:rPr>
              <a:t>Taking Accountability in Public Safety</a:t>
            </a:r>
            <a:endParaRPr lang="en-US" sz="5400" dirty="0">
              <a:solidFill>
                <a:schemeClr val="bg1"/>
              </a:solidFill>
              <a:latin typeface="+mj-lt"/>
            </a:endParaRPr>
          </a:p>
        </p:txBody>
      </p:sp>
      <p:sp>
        <p:nvSpPr>
          <p:cNvPr id="9" name="TextBox 8">
            <a:extLst>
              <a:ext uri="{FF2B5EF4-FFF2-40B4-BE49-F238E27FC236}">
                <a16:creationId xmlns:a16="http://schemas.microsoft.com/office/drawing/2014/main" id="{2B6167FF-AD5E-41E4-8385-3024DC936CF2}"/>
              </a:ext>
            </a:extLst>
          </p:cNvPr>
          <p:cNvSpPr txBox="1"/>
          <p:nvPr/>
        </p:nvSpPr>
        <p:spPr>
          <a:xfrm>
            <a:off x="559916" y="5798437"/>
            <a:ext cx="4952611" cy="379656"/>
          </a:xfrm>
          <a:prstGeom prst="rect">
            <a:avLst/>
          </a:prstGeom>
          <a:noFill/>
        </p:spPr>
        <p:txBody>
          <a:bodyPr wrap="square" rtlCol="0" anchor="ctr">
            <a:spAutoFit/>
          </a:bodyPr>
          <a:lstStyle/>
          <a:p>
            <a:r>
              <a:rPr lang="en-US" altLang="ko-KR" sz="1867" dirty="0" smtClean="0">
                <a:solidFill>
                  <a:schemeClr val="bg1"/>
                </a:solidFill>
                <a:cs typeface="Arial" pitchFamily="34" charset="0"/>
              </a:rPr>
              <a:t>External Accountability Mechanisms</a:t>
            </a:r>
            <a:endParaRPr lang="ko-KR" altLang="en-US" sz="1867" dirty="0">
              <a:solidFill>
                <a:schemeClr val="bg1"/>
              </a:solidFill>
              <a:cs typeface="Arial" pitchFamily="34" charset="0"/>
            </a:endParaRPr>
          </a:p>
        </p:txBody>
      </p:sp>
    </p:spTree>
    <p:extLst>
      <p:ext uri="{BB962C8B-B14F-4D97-AF65-F5344CB8AC3E}">
        <p14:creationId xmlns:p14="http://schemas.microsoft.com/office/powerpoint/2010/main" val="12466750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B85F3A-0D98-4AE5-8CED-AA4A4CF82188}"/>
              </a:ext>
            </a:extLst>
          </p:cNvPr>
          <p:cNvSpPr>
            <a:spLocks noGrp="1"/>
          </p:cNvSpPr>
          <p:nvPr>
            <p:ph type="body" sz="quarter" idx="10"/>
          </p:nvPr>
        </p:nvSpPr>
        <p:spPr>
          <a:prstGeom prst="rect">
            <a:avLst/>
          </a:prstGeom>
        </p:spPr>
        <p:txBody>
          <a:bodyPr/>
          <a:lstStyle/>
          <a:p>
            <a:r>
              <a:rPr lang="en-US" sz="3600" dirty="0" smtClean="0">
                <a:latin typeface="Times New Roman" panose="02020603050405020304" pitchFamily="18" charset="0"/>
                <a:cs typeface="Times New Roman" panose="02020603050405020304" pitchFamily="18" charset="0"/>
              </a:rPr>
              <a:t>Introduction</a:t>
            </a:r>
            <a:endParaRPr lang="en-US" sz="3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2438400" y="1875692"/>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dirty="0"/>
          </a:p>
        </p:txBody>
      </p:sp>
      <p:sp>
        <p:nvSpPr>
          <p:cNvPr id="10" name="TextBox 9"/>
          <p:cNvSpPr txBox="1"/>
          <p:nvPr/>
        </p:nvSpPr>
        <p:spPr>
          <a:xfrm>
            <a:off x="947372" y="955472"/>
            <a:ext cx="10949354" cy="6863417"/>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Accountability is a necessary component of a successful law enforcement </a:t>
            </a:r>
            <a:r>
              <a:rPr lang="en-US" sz="2000" dirty="0" smtClean="0">
                <a:latin typeface="Times New Roman" panose="02020603050405020304" pitchFamily="18" charset="0"/>
                <a:cs typeface="Times New Roman" panose="02020603050405020304" pitchFamily="18" charset="0"/>
              </a:rPr>
              <a:t>agency</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ny </a:t>
            </a:r>
            <a:r>
              <a:rPr lang="en-US" sz="2000" dirty="0">
                <a:latin typeface="Times New Roman" panose="02020603050405020304" pitchFamily="18" charset="0"/>
                <a:cs typeface="Times New Roman" panose="02020603050405020304" pitchFamily="18" charset="0"/>
              </a:rPr>
              <a:t>law enforcement agency, like any other organization, need a </a:t>
            </a:r>
            <a:r>
              <a:rPr lang="en-US" sz="2000" dirty="0" smtClean="0">
                <a:latin typeface="Times New Roman" panose="02020603050405020304" pitchFamily="18" charset="0"/>
                <a:cs typeface="Times New Roman" panose="02020603050405020304" pitchFamily="18" charset="0"/>
              </a:rPr>
              <a:t>robust, </a:t>
            </a:r>
            <a:r>
              <a:rPr lang="en-US" sz="2000" dirty="0">
                <a:latin typeface="Times New Roman" panose="02020603050405020304" pitchFamily="18" charset="0"/>
                <a:cs typeface="Times New Roman" panose="02020603050405020304" pitchFamily="18" charset="0"/>
              </a:rPr>
              <a:t>healthy work </a:t>
            </a:r>
            <a:r>
              <a:rPr lang="en-US" sz="2000" dirty="0" smtClean="0">
                <a:latin typeface="Times New Roman" panose="02020603050405020304" pitchFamily="18" charset="0"/>
                <a:cs typeface="Times New Roman" panose="02020603050405020304" pitchFamily="18" charset="0"/>
              </a:rPr>
              <a:t>beliefs</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 system of transparency in law </a:t>
            </a:r>
            <a:r>
              <a:rPr lang="en-US" sz="2000" dirty="0" smtClean="0">
                <a:latin typeface="Times New Roman" panose="02020603050405020304" pitchFamily="18" charset="0"/>
                <a:cs typeface="Times New Roman" panose="02020603050405020304" pitchFamily="18" charset="0"/>
              </a:rPr>
              <a:t>implementation </a:t>
            </a:r>
            <a:r>
              <a:rPr lang="en-US" sz="2000" dirty="0">
                <a:latin typeface="Times New Roman" panose="02020603050405020304" pitchFamily="18" charset="0"/>
                <a:cs typeface="Times New Roman" panose="02020603050405020304" pitchFamily="18" charset="0"/>
              </a:rPr>
              <a:t>also fosters public trust in the </a:t>
            </a:r>
            <a:r>
              <a:rPr lang="en-US" sz="2000" dirty="0" smtClean="0">
                <a:latin typeface="Times New Roman" panose="02020603050405020304" pitchFamily="18" charset="0"/>
                <a:cs typeface="Times New Roman" panose="02020603050405020304" pitchFamily="18" charset="0"/>
              </a:rPr>
              <a:t>police</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Effective constitutional and community policing activities rely heavily on </a:t>
            </a:r>
            <a:r>
              <a:rPr lang="en-US" sz="2000" dirty="0" smtClean="0">
                <a:latin typeface="Times New Roman" panose="02020603050405020304" pitchFamily="18" charset="0"/>
                <a:cs typeface="Times New Roman" panose="02020603050405020304" pitchFamily="18" charset="0"/>
              </a:rPr>
              <a:t>accountability</a:t>
            </a:r>
            <a:endParaRPr lang="en-US" sz="2000" dirty="0">
              <a:latin typeface="Times New Roman" panose="02020603050405020304" pitchFamily="18" charset="0"/>
              <a:cs typeface="Times New Roman" panose="02020603050405020304" pitchFamily="18" charset="0"/>
            </a:endParaRPr>
          </a:p>
          <a:p>
            <a:pPr>
              <a:lnSpc>
                <a:spcPct val="200000"/>
              </a:lnSpc>
            </a:pPr>
            <a:r>
              <a:rPr lang="en-US" sz="2000" b="1" dirty="0" smtClean="0">
                <a:latin typeface="Times New Roman" panose="02020603050405020304" pitchFamily="18" charset="0"/>
                <a:cs typeface="Times New Roman" panose="02020603050405020304" pitchFamily="18" charset="0"/>
              </a:rPr>
              <a:t>External Accountability Mechanisms</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Independent institutions </a:t>
            </a:r>
            <a:r>
              <a:rPr lang="en-US" sz="2000" dirty="0" smtClean="0">
                <a:latin typeface="Times New Roman" panose="02020603050405020304" pitchFamily="18" charset="0"/>
                <a:cs typeface="Times New Roman" panose="02020603050405020304" pitchFamily="18" charset="0"/>
              </a:rPr>
              <a:t>oversight</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Media and civil society </a:t>
            </a:r>
            <a:r>
              <a:rPr lang="en-US" sz="2000" dirty="0" smtClean="0">
                <a:latin typeface="Times New Roman" panose="02020603050405020304" pitchFamily="18" charset="0"/>
                <a:cs typeface="Times New Roman" panose="02020603050405020304" pitchFamily="18" charset="0"/>
              </a:rPr>
              <a:t>oversight</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Judicial oversight of law  enforcement agencies</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Monitoring </a:t>
            </a:r>
            <a:r>
              <a:rPr lang="en-US" sz="2000" dirty="0" smtClean="0">
                <a:latin typeface="Times New Roman" panose="02020603050405020304" pitchFamily="18" charset="0"/>
                <a:cs typeface="Times New Roman" panose="02020603050405020304" pitchFamily="18" charset="0"/>
              </a:rPr>
              <a:t>by international </a:t>
            </a:r>
            <a:r>
              <a:rPr lang="en-US" sz="2000" dirty="0" smtClean="0">
                <a:latin typeface="Times New Roman" panose="02020603050405020304" pitchFamily="18" charset="0"/>
                <a:cs typeface="Times New Roman" panose="02020603050405020304" pitchFamily="18" charset="0"/>
              </a:rPr>
              <a:t>actors</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649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CF5BDA4-10C7-46A6-AC30-523A3FC438AC}"/>
              </a:ext>
            </a:extLst>
          </p:cNvPr>
          <p:cNvSpPr txBox="1"/>
          <p:nvPr/>
        </p:nvSpPr>
        <p:spPr>
          <a:xfrm>
            <a:off x="633046" y="70441"/>
            <a:ext cx="11230708" cy="1200329"/>
          </a:xfrm>
          <a:prstGeom prst="rect">
            <a:avLst/>
          </a:prstGeom>
          <a:noFill/>
        </p:spPr>
        <p:txBody>
          <a:bodyPr wrap="square" rtlCol="0" anchor="ctr">
            <a:spAutoFit/>
          </a:bodyPr>
          <a:lstStyle/>
          <a:p>
            <a:r>
              <a:rPr lang="en-US" altLang="ko-KR" sz="3600" b="1" dirty="0" smtClean="0">
                <a:solidFill>
                  <a:schemeClr val="bg1"/>
                </a:solidFill>
                <a:latin typeface="Times New Roman" panose="02020603050405020304" pitchFamily="18" charset="0"/>
                <a:cs typeface="Times New Roman" panose="02020603050405020304" pitchFamily="18" charset="0"/>
              </a:rPr>
              <a:t>Promotion of Diversity, Legitimacy, and </a:t>
            </a:r>
            <a:r>
              <a:rPr lang="en-US" altLang="ko-KR" sz="3600" b="1" dirty="0">
                <a:solidFill>
                  <a:schemeClr val="bg1"/>
                </a:solidFill>
                <a:latin typeface="Times New Roman" panose="02020603050405020304" pitchFamily="18" charset="0"/>
                <a:cs typeface="Times New Roman" panose="02020603050405020304" pitchFamily="18" charset="0"/>
              </a:rPr>
              <a:t>I</a:t>
            </a:r>
            <a:r>
              <a:rPr lang="en-US" altLang="ko-KR" sz="3600" b="1" dirty="0" smtClean="0">
                <a:solidFill>
                  <a:schemeClr val="bg1"/>
                </a:solidFill>
                <a:latin typeface="Times New Roman" panose="02020603050405020304" pitchFamily="18" charset="0"/>
                <a:cs typeface="Times New Roman" panose="02020603050405020304" pitchFamily="18" charset="0"/>
              </a:rPr>
              <a:t>nclusivity in Public </a:t>
            </a:r>
            <a:r>
              <a:rPr lang="en-US" altLang="ko-KR" sz="3600" b="1" dirty="0">
                <a:solidFill>
                  <a:schemeClr val="bg1"/>
                </a:solidFill>
                <a:latin typeface="Times New Roman" panose="02020603050405020304" pitchFamily="18" charset="0"/>
                <a:cs typeface="Times New Roman" panose="02020603050405020304" pitchFamily="18" charset="0"/>
              </a:rPr>
              <a:t>S</a:t>
            </a:r>
            <a:r>
              <a:rPr lang="en-US" altLang="ko-KR" sz="3600" b="1" dirty="0" smtClean="0">
                <a:solidFill>
                  <a:schemeClr val="bg1"/>
                </a:solidFill>
                <a:latin typeface="Times New Roman" panose="02020603050405020304" pitchFamily="18" charset="0"/>
                <a:cs typeface="Times New Roman" panose="02020603050405020304" pitchFamily="18" charset="0"/>
              </a:rPr>
              <a:t>afety</a:t>
            </a:r>
            <a:endParaRPr lang="ko-KR" altLang="en-US" sz="3600" b="1" dirty="0">
              <a:solidFill>
                <a:schemeClr val="bg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5505526" y="1054202"/>
            <a:ext cx="6189785" cy="674030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Making culture a topic of </a:t>
            </a:r>
            <a:r>
              <a:rPr lang="en-US" sz="2400" dirty="0" smtClean="0">
                <a:solidFill>
                  <a:schemeClr val="bg1"/>
                </a:solidFill>
                <a:latin typeface="Times New Roman" panose="02020603050405020304" pitchFamily="18" charset="0"/>
                <a:cs typeface="Times New Roman" panose="02020603050405020304" pitchFamily="18" charset="0"/>
              </a:rPr>
              <a:t>discussion</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Creating an expectation of </a:t>
            </a:r>
            <a:r>
              <a:rPr lang="en-US" sz="2400" dirty="0" smtClean="0">
                <a:solidFill>
                  <a:schemeClr val="bg1"/>
                </a:solidFill>
                <a:latin typeface="Times New Roman" panose="02020603050405020304" pitchFamily="18" charset="0"/>
                <a:cs typeface="Times New Roman" panose="02020603050405020304" pitchFamily="18" charset="0"/>
              </a:rPr>
              <a:t>accountability</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smtClean="0">
                <a:solidFill>
                  <a:schemeClr val="bg1"/>
                </a:solidFill>
                <a:latin typeface="Times New Roman" panose="02020603050405020304" pitchFamily="18" charset="0"/>
                <a:cs typeface="Times New Roman" panose="02020603050405020304" pitchFamily="18" charset="0"/>
              </a:rPr>
              <a:t>Inclusion</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Focusing on shared </a:t>
            </a:r>
            <a:r>
              <a:rPr lang="en-US" sz="2400" dirty="0" smtClean="0">
                <a:solidFill>
                  <a:schemeClr val="bg1"/>
                </a:solidFill>
                <a:latin typeface="Times New Roman" panose="02020603050405020304" pitchFamily="18" charset="0"/>
                <a:cs typeface="Times New Roman" panose="02020603050405020304" pitchFamily="18" charset="0"/>
              </a:rPr>
              <a:t>values</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Participation </a:t>
            </a:r>
            <a:r>
              <a:rPr lang="en-US" sz="2400" dirty="0">
                <a:solidFill>
                  <a:schemeClr val="bg1"/>
                </a:solidFill>
                <a:latin typeface="Times New Roman" panose="02020603050405020304" pitchFamily="18" charset="0"/>
                <a:cs typeface="Times New Roman" panose="02020603050405020304" pitchFamily="18" charset="0"/>
              </a:rPr>
              <a:t>in law enforcement training with the </a:t>
            </a:r>
            <a:r>
              <a:rPr lang="en-US" sz="2400" dirty="0" smtClean="0">
                <a:solidFill>
                  <a:schemeClr val="bg1"/>
                </a:solidFill>
                <a:latin typeface="Times New Roman" panose="02020603050405020304" pitchFamily="18" charset="0"/>
                <a:cs typeface="Times New Roman" panose="02020603050405020304" pitchFamily="18" charset="0"/>
              </a:rPr>
              <a:t>community</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G</a:t>
            </a:r>
            <a:r>
              <a:rPr lang="en-US" sz="2400" dirty="0" smtClean="0">
                <a:solidFill>
                  <a:schemeClr val="bg1"/>
                </a:solidFill>
                <a:latin typeface="Times New Roman" panose="02020603050405020304" pitchFamily="18" charset="0"/>
                <a:cs typeface="Times New Roman" panose="02020603050405020304" pitchFamily="18" charset="0"/>
              </a:rPr>
              <a:t>enerating </a:t>
            </a:r>
            <a:r>
              <a:rPr lang="en-US" sz="2400" dirty="0">
                <a:solidFill>
                  <a:schemeClr val="bg1"/>
                </a:solidFill>
                <a:latin typeface="Times New Roman" panose="02020603050405020304" pitchFamily="18" charset="0"/>
                <a:cs typeface="Times New Roman" panose="02020603050405020304" pitchFamily="18" charset="0"/>
              </a:rPr>
              <a:t>clear and effective communications about community relationship-building </a:t>
            </a:r>
            <a:r>
              <a:rPr lang="en-US" sz="2400" dirty="0" smtClean="0">
                <a:solidFill>
                  <a:schemeClr val="bg1"/>
                </a:solidFill>
                <a:latin typeface="Times New Roman" panose="02020603050405020304" pitchFamily="18" charset="0"/>
                <a:cs typeface="Times New Roman" panose="02020603050405020304" pitchFamily="18" charset="0"/>
              </a:rPr>
              <a:t>expectations (Ali et al., 2019</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6039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1BB3ACD-39D6-4B07-B165-F979837486AA}"/>
              </a:ext>
            </a:extLst>
          </p:cNvPr>
          <p:cNvSpPr>
            <a:spLocks noGrp="1"/>
          </p:cNvSpPr>
          <p:nvPr>
            <p:ph type="body" sz="quarter" idx="10"/>
          </p:nvPr>
        </p:nvSpPr>
        <p:spPr/>
        <p:txBody>
          <a:bodyPr/>
          <a:lstStyle/>
          <a:p>
            <a:r>
              <a:rPr lang="en-US" sz="4000" dirty="0" smtClean="0">
                <a:latin typeface="Times New Roman" panose="02020603050405020304" pitchFamily="18" charset="0"/>
                <a:cs typeface="Times New Roman" panose="02020603050405020304" pitchFamily="18" charset="0"/>
              </a:rPr>
              <a:t>The Case of George Floyd</a:t>
            </a:r>
            <a:endParaRPr lang="en-US" sz="40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190780" y="1203157"/>
            <a:ext cx="10705946" cy="6740307"/>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Floyd's </a:t>
            </a:r>
            <a:r>
              <a:rPr lang="en-US" dirty="0" smtClean="0">
                <a:latin typeface="Times New Roman" panose="02020603050405020304" pitchFamily="18" charset="0"/>
                <a:cs typeface="Times New Roman" panose="02020603050405020304" pitchFamily="18" charset="0"/>
              </a:rPr>
              <a:t>death fitted </a:t>
            </a:r>
            <a:r>
              <a:rPr lang="en-US" dirty="0">
                <a:latin typeface="Times New Roman" panose="02020603050405020304" pitchFamily="18" charset="0"/>
                <a:cs typeface="Times New Roman" panose="02020603050405020304" pitchFamily="18" charset="0"/>
              </a:rPr>
              <a:t>into a larger </a:t>
            </a:r>
            <a:r>
              <a:rPr lang="en-US" dirty="0" smtClean="0">
                <a:latin typeface="Times New Roman" panose="02020603050405020304" pitchFamily="18" charset="0"/>
                <a:cs typeface="Times New Roman" panose="02020603050405020304" pitchFamily="18" charset="0"/>
              </a:rPr>
              <a:t>trend of clashes </a:t>
            </a:r>
            <a:r>
              <a:rPr lang="en-US" dirty="0">
                <a:latin typeface="Times New Roman" panose="02020603050405020304" pitchFamily="18" charset="0"/>
                <a:cs typeface="Times New Roman" panose="02020603050405020304" pitchFamily="18" charset="0"/>
              </a:rPr>
              <a:t>between police officers and </a:t>
            </a:r>
            <a:r>
              <a:rPr lang="en-US" dirty="0" smtClean="0">
                <a:latin typeface="Times New Roman" panose="02020603050405020304" pitchFamily="18" charset="0"/>
                <a:cs typeface="Times New Roman" panose="02020603050405020304" pitchFamily="18" charset="0"/>
              </a:rPr>
              <a:t>blacks</a:t>
            </a:r>
            <a:endParaRPr lang="en-US"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case dates back to the Reconstruction </a:t>
            </a:r>
            <a:r>
              <a:rPr lang="en-US" dirty="0" smtClean="0">
                <a:latin typeface="Times New Roman" panose="02020603050405020304" pitchFamily="18" charset="0"/>
                <a:cs typeface="Times New Roman" panose="02020603050405020304" pitchFamily="18" charset="0"/>
              </a:rPr>
              <a:t>era</a:t>
            </a:r>
            <a:endParaRPr lang="en-US"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Many police departments were established to monitor black areas and to regulate and corral enormous populations of black </a:t>
            </a:r>
            <a:r>
              <a:rPr lang="en-US" dirty="0" smtClean="0">
                <a:latin typeface="Times New Roman" panose="02020603050405020304" pitchFamily="18" charset="0"/>
                <a:cs typeface="Times New Roman" panose="02020603050405020304" pitchFamily="18" charset="0"/>
              </a:rPr>
              <a:t>people</a:t>
            </a:r>
            <a:endParaRPr lang="en-US" dirty="0" smtClean="0">
              <a:latin typeface="Times New Roman" panose="02020603050405020304" pitchFamily="18" charset="0"/>
              <a:cs typeface="Times New Roman" panose="02020603050405020304" pitchFamily="18" charset="0"/>
            </a:endParaRPr>
          </a:p>
          <a:p>
            <a:pPr>
              <a:lnSpc>
                <a:spcPct val="200000"/>
              </a:lnSpc>
            </a:pPr>
            <a:r>
              <a:rPr lang="en-US" b="1" dirty="0" smtClean="0">
                <a:latin typeface="Times New Roman" panose="02020603050405020304" pitchFamily="18" charset="0"/>
                <a:cs typeface="Times New Roman" panose="02020603050405020304" pitchFamily="18" charset="0"/>
              </a:rPr>
              <a:t>Community Response to the Case</a:t>
            </a:r>
          </a:p>
          <a:p>
            <a:pPr marL="285750" indent="-285750">
              <a:lnSpc>
                <a:spcPct val="2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Community protests in </a:t>
            </a:r>
            <a:r>
              <a:rPr lang="en-US" dirty="0" smtClean="0">
                <a:latin typeface="Times New Roman" panose="02020603050405020304" pitchFamily="18" charset="0"/>
                <a:cs typeface="Times New Roman" panose="02020603050405020304" pitchFamily="18" charset="0"/>
              </a:rPr>
              <a:t>Minneapolis</a:t>
            </a:r>
            <a:endParaRPr lang="en-US"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Social media outcry for George Floyd’s </a:t>
            </a:r>
            <a:r>
              <a:rPr lang="en-US" dirty="0" smtClean="0">
                <a:latin typeface="Times New Roman" panose="02020603050405020304" pitchFamily="18" charset="0"/>
                <a:cs typeface="Times New Roman" panose="02020603050405020304" pitchFamily="18" charset="0"/>
              </a:rPr>
              <a:t>justice</a:t>
            </a:r>
            <a:endParaRPr lang="en-US"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Demand from victim advocate groups for investigation and publishing of reports of the police that were </a:t>
            </a:r>
            <a:r>
              <a:rPr lang="en-US" dirty="0" smtClean="0">
                <a:latin typeface="Times New Roman" panose="02020603050405020304" pitchFamily="18" charset="0"/>
                <a:cs typeface="Times New Roman" panose="02020603050405020304" pitchFamily="18" charset="0"/>
              </a:rPr>
              <a:t>involved</a:t>
            </a:r>
            <a:endParaRPr lang="en-US" dirty="0" smtClean="0">
              <a:latin typeface="Times New Roman" panose="02020603050405020304" pitchFamily="18" charset="0"/>
              <a:cs typeface="Times New Roman" panose="02020603050405020304" pitchFamily="18" charset="0"/>
            </a:endParaRPr>
          </a:p>
          <a:p>
            <a:pPr>
              <a:lnSpc>
                <a:spcPct val="200000"/>
              </a:lnSpc>
            </a:pPr>
            <a:endParaRPr lang="en-US"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b="1" dirty="0" smtClean="0">
              <a:latin typeface="Times New Roman" panose="02020603050405020304" pitchFamily="18" charset="0"/>
              <a:cs typeface="Times New Roman" panose="02020603050405020304" pitchFamily="18" charset="0"/>
            </a:endParaRPr>
          </a:p>
          <a:p>
            <a:pPr>
              <a:lnSpc>
                <a:spcPct val="20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078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A4BDA0-C270-4764-9C18-A593BCE2C965}"/>
              </a:ext>
            </a:extLst>
          </p:cNvPr>
          <p:cNvSpPr txBox="1"/>
          <p:nvPr/>
        </p:nvSpPr>
        <p:spPr>
          <a:xfrm>
            <a:off x="500698" y="-44751"/>
            <a:ext cx="11610474" cy="1569660"/>
          </a:xfrm>
          <a:prstGeom prst="rect">
            <a:avLst/>
          </a:prstGeom>
          <a:noFill/>
        </p:spPr>
        <p:txBody>
          <a:bodyPr wrap="square" rtlCol="0" anchor="ctr">
            <a:spAutoFit/>
          </a:bodyPr>
          <a:lstStyle/>
          <a:p>
            <a:r>
              <a:rPr lang="en-US" altLang="ko-KR" sz="3200" dirty="0" smtClean="0">
                <a:solidFill>
                  <a:schemeClr val="bg1"/>
                </a:solidFill>
                <a:latin typeface="Times New Roman" panose="02020603050405020304" pitchFamily="18" charset="0"/>
                <a:cs typeface="Times New Roman" panose="02020603050405020304" pitchFamily="18" charset="0"/>
              </a:rPr>
              <a:t>How Community Demonstration in </a:t>
            </a:r>
            <a:r>
              <a:rPr lang="en-US" altLang="ko-KR" sz="3200" dirty="0" smtClean="0">
                <a:solidFill>
                  <a:schemeClr val="bg1"/>
                </a:solidFill>
                <a:latin typeface="Times New Roman" panose="02020603050405020304" pitchFamily="18" charset="0"/>
                <a:cs typeface="Times New Roman" panose="02020603050405020304" pitchFamily="18" charset="0"/>
              </a:rPr>
              <a:t>Development </a:t>
            </a:r>
            <a:r>
              <a:rPr lang="en-US" altLang="ko-KR" sz="3200" dirty="0" smtClean="0">
                <a:solidFill>
                  <a:schemeClr val="bg1"/>
                </a:solidFill>
                <a:latin typeface="Times New Roman" panose="02020603050405020304" pitchFamily="18" charset="0"/>
                <a:cs typeface="Times New Roman" panose="02020603050405020304" pitchFamily="18" charset="0"/>
              </a:rPr>
              <a:t>of Training </a:t>
            </a:r>
            <a:r>
              <a:rPr lang="en-US" altLang="ko-KR" sz="3200" dirty="0" smtClean="0">
                <a:solidFill>
                  <a:schemeClr val="bg1"/>
                </a:solidFill>
                <a:latin typeface="Times New Roman" panose="02020603050405020304" pitchFamily="18" charset="0"/>
                <a:cs typeface="Times New Roman" panose="02020603050405020304" pitchFamily="18" charset="0"/>
              </a:rPr>
              <a:t>as well as </a:t>
            </a:r>
            <a:r>
              <a:rPr lang="en-US" altLang="ko-KR" sz="3200" dirty="0" smtClean="0">
                <a:solidFill>
                  <a:schemeClr val="bg1"/>
                </a:solidFill>
                <a:latin typeface="Times New Roman" panose="02020603050405020304" pitchFamily="18" charset="0"/>
                <a:cs typeface="Times New Roman" panose="02020603050405020304" pitchFamily="18" charset="0"/>
              </a:rPr>
              <a:t>Education Advance Diversity </a:t>
            </a:r>
            <a:r>
              <a:rPr lang="en-US" altLang="ko-KR" sz="3200" dirty="0" smtClean="0">
                <a:solidFill>
                  <a:schemeClr val="bg1"/>
                </a:solidFill>
                <a:latin typeface="Times New Roman" panose="02020603050405020304" pitchFamily="18" charset="0"/>
                <a:cs typeface="Times New Roman" panose="02020603050405020304" pitchFamily="18" charset="0"/>
              </a:rPr>
              <a:t>together with Inclusivity </a:t>
            </a:r>
            <a:r>
              <a:rPr lang="en-US" altLang="ko-KR" sz="3200" dirty="0" smtClean="0">
                <a:solidFill>
                  <a:schemeClr val="bg1"/>
                </a:solidFill>
                <a:latin typeface="Times New Roman" panose="02020603050405020304" pitchFamily="18" charset="0"/>
                <a:cs typeface="Times New Roman" panose="02020603050405020304" pitchFamily="18" charset="0"/>
              </a:rPr>
              <a:t>in Public Safety</a:t>
            </a:r>
            <a:endParaRPr lang="ko-KR" altLang="en-US" sz="3200" dirty="0">
              <a:solidFill>
                <a:schemeClr val="bg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986589" y="1278688"/>
            <a:ext cx="10638692" cy="6001643"/>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Ensuring community </a:t>
            </a:r>
            <a:r>
              <a:rPr lang="en-US" sz="2400" dirty="0">
                <a:solidFill>
                  <a:schemeClr val="bg1"/>
                </a:solidFill>
                <a:latin typeface="Times New Roman" panose="02020603050405020304" pitchFamily="18" charset="0"/>
                <a:cs typeface="Times New Roman" panose="02020603050405020304" pitchFamily="18" charset="0"/>
              </a:rPr>
              <a:t>policing is at the heart of the </a:t>
            </a:r>
            <a:r>
              <a:rPr lang="en-US" sz="2400" dirty="0" smtClean="0">
                <a:solidFill>
                  <a:schemeClr val="bg1"/>
                </a:solidFill>
                <a:latin typeface="Times New Roman" panose="02020603050405020304" pitchFamily="18" charset="0"/>
                <a:cs typeface="Times New Roman" panose="02020603050405020304" pitchFamily="18" charset="0"/>
              </a:rPr>
              <a:t>any agency's </a:t>
            </a:r>
            <a:r>
              <a:rPr lang="en-US" sz="2400" dirty="0" smtClean="0">
                <a:solidFill>
                  <a:schemeClr val="bg1"/>
                </a:solidFill>
                <a:latin typeface="Times New Roman" panose="02020603050405020304" pitchFamily="18" charset="0"/>
                <a:cs typeface="Times New Roman" panose="02020603050405020304" pitchFamily="18" charset="0"/>
              </a:rPr>
              <a:t>culture</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Stakeholders engagement in training and </a:t>
            </a:r>
            <a:r>
              <a:rPr lang="en-US" sz="2400" dirty="0" smtClean="0">
                <a:solidFill>
                  <a:schemeClr val="bg1"/>
                </a:solidFill>
                <a:latin typeface="Times New Roman" panose="02020603050405020304" pitchFamily="18" charset="0"/>
                <a:cs typeface="Times New Roman" panose="02020603050405020304" pitchFamily="18" charset="0"/>
              </a:rPr>
              <a:t>education</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Willingness to rethink hiring </a:t>
            </a:r>
            <a:r>
              <a:rPr lang="en-US" sz="2400" dirty="0" smtClean="0">
                <a:solidFill>
                  <a:schemeClr val="bg1"/>
                </a:solidFill>
                <a:latin typeface="Times New Roman" panose="02020603050405020304" pitchFamily="18" charset="0"/>
                <a:cs typeface="Times New Roman" panose="02020603050405020304" pitchFamily="18" charset="0"/>
              </a:rPr>
              <a:t>standards, </a:t>
            </a:r>
            <a:r>
              <a:rPr lang="en-US" sz="2400" dirty="0">
                <a:solidFill>
                  <a:schemeClr val="bg1"/>
                </a:solidFill>
                <a:latin typeface="Times New Roman" panose="02020603050405020304" pitchFamily="18" charset="0"/>
                <a:cs typeface="Times New Roman" panose="02020603050405020304" pitchFamily="18" charset="0"/>
              </a:rPr>
              <a:t>standards, and </a:t>
            </a:r>
            <a:r>
              <a:rPr lang="en-US" sz="2400" dirty="0" smtClean="0">
                <a:solidFill>
                  <a:schemeClr val="bg1"/>
                </a:solidFill>
                <a:latin typeface="Times New Roman" panose="02020603050405020304" pitchFamily="18" charset="0"/>
                <a:cs typeface="Times New Roman" panose="02020603050405020304" pitchFamily="18" charset="0"/>
              </a:rPr>
              <a:t>scales</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Guarantee </a:t>
            </a:r>
            <a:r>
              <a:rPr lang="en-US" sz="2400" dirty="0">
                <a:solidFill>
                  <a:schemeClr val="bg1"/>
                </a:solidFill>
                <a:latin typeface="Times New Roman" panose="02020603050405020304" pitchFamily="18" charset="0"/>
                <a:cs typeface="Times New Roman" panose="02020603050405020304" pitchFamily="18" charset="0"/>
              </a:rPr>
              <a:t>that </a:t>
            </a:r>
            <a:r>
              <a:rPr lang="en-US" sz="2400" dirty="0" smtClean="0">
                <a:solidFill>
                  <a:schemeClr val="bg1"/>
                </a:solidFill>
                <a:latin typeface="Times New Roman" panose="02020603050405020304" pitchFamily="18" charset="0"/>
                <a:cs typeface="Times New Roman" panose="02020603050405020304" pitchFamily="18" charset="0"/>
              </a:rPr>
              <a:t>communal </a:t>
            </a:r>
            <a:r>
              <a:rPr lang="en-US" sz="2400" dirty="0">
                <a:solidFill>
                  <a:schemeClr val="bg1"/>
                </a:solidFill>
                <a:latin typeface="Times New Roman" panose="02020603050405020304" pitchFamily="18" charset="0"/>
                <a:cs typeface="Times New Roman" panose="02020603050405020304" pitchFamily="18" charset="0"/>
              </a:rPr>
              <a:t>policing, </a:t>
            </a:r>
            <a:r>
              <a:rPr lang="en-US" sz="2400" dirty="0" smtClean="0">
                <a:solidFill>
                  <a:schemeClr val="bg1"/>
                </a:solidFill>
                <a:latin typeface="Times New Roman" panose="02020603050405020304" pitchFamily="18" charset="0"/>
                <a:cs typeface="Times New Roman" panose="02020603050405020304" pitchFamily="18" charset="0"/>
              </a:rPr>
              <a:t>routine </a:t>
            </a:r>
            <a:r>
              <a:rPr lang="en-US" sz="2400" dirty="0">
                <a:solidFill>
                  <a:schemeClr val="bg1"/>
                </a:solidFill>
                <a:latin typeface="Times New Roman" panose="02020603050405020304" pitchFamily="18" charset="0"/>
                <a:cs typeface="Times New Roman" panose="02020603050405020304" pitchFamily="18" charset="0"/>
              </a:rPr>
              <a:t>justice, and </a:t>
            </a:r>
            <a:r>
              <a:rPr lang="en-US" sz="2400" dirty="0" smtClean="0">
                <a:solidFill>
                  <a:schemeClr val="bg1"/>
                </a:solidFill>
                <a:latin typeface="Times New Roman" panose="02020603050405020304" pitchFamily="18" charset="0"/>
                <a:cs typeface="Times New Roman" panose="02020603050405020304" pitchFamily="18" charset="0"/>
              </a:rPr>
              <a:t>social </a:t>
            </a:r>
            <a:r>
              <a:rPr lang="en-US" sz="2400" dirty="0">
                <a:solidFill>
                  <a:schemeClr val="bg1"/>
                </a:solidFill>
                <a:latin typeface="Times New Roman" panose="02020603050405020304" pitchFamily="18" charset="0"/>
                <a:cs typeface="Times New Roman" panose="02020603050405020304" pitchFamily="18" charset="0"/>
              </a:rPr>
              <a:t>inclusivity shape the agency's organizational </a:t>
            </a:r>
            <a:r>
              <a:rPr lang="en-US" sz="2400" dirty="0" smtClean="0">
                <a:solidFill>
                  <a:schemeClr val="bg1"/>
                </a:solidFill>
                <a:latin typeface="Times New Roman" panose="02020603050405020304" pitchFamily="18" charset="0"/>
                <a:cs typeface="Times New Roman" panose="02020603050405020304" pitchFamily="18" charset="0"/>
              </a:rPr>
              <a:t>culture</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They offer </a:t>
            </a:r>
            <a:r>
              <a:rPr lang="en-US" sz="2400" dirty="0" smtClean="0">
                <a:solidFill>
                  <a:schemeClr val="bg1"/>
                </a:solidFill>
                <a:latin typeface="Times New Roman" panose="02020603050405020304" pitchFamily="18" charset="0"/>
                <a:cs typeface="Times New Roman" panose="02020603050405020304" pitchFamily="18" charset="0"/>
              </a:rPr>
              <a:t>mentoring </a:t>
            </a:r>
            <a:r>
              <a:rPr lang="en-US" sz="2400" dirty="0">
                <a:solidFill>
                  <a:schemeClr val="bg1"/>
                </a:solidFill>
                <a:latin typeface="Times New Roman" panose="02020603050405020304" pitchFamily="18" charset="0"/>
                <a:cs typeface="Times New Roman" panose="02020603050405020304" pitchFamily="18" charset="0"/>
              </a:rPr>
              <a:t>programs and capacity </a:t>
            </a:r>
            <a:r>
              <a:rPr lang="en-US" sz="2400" dirty="0" smtClean="0">
                <a:solidFill>
                  <a:schemeClr val="bg1"/>
                </a:solidFill>
                <a:latin typeface="Times New Roman" panose="02020603050405020304" pitchFamily="18" charset="0"/>
                <a:cs typeface="Times New Roman" panose="02020603050405020304" pitchFamily="18" charset="0"/>
              </a:rPr>
              <a:t>building, which are essential </a:t>
            </a:r>
            <a:r>
              <a:rPr lang="en-US" sz="2400" dirty="0">
                <a:solidFill>
                  <a:schemeClr val="bg1"/>
                </a:solidFill>
                <a:latin typeface="Times New Roman" panose="02020603050405020304" pitchFamily="18" charset="0"/>
                <a:cs typeface="Times New Roman" panose="02020603050405020304" pitchFamily="18" charset="0"/>
              </a:rPr>
              <a:t>for new </a:t>
            </a:r>
            <a:r>
              <a:rPr lang="en-US" sz="2400" dirty="0" smtClean="0">
                <a:solidFill>
                  <a:schemeClr val="bg1"/>
                </a:solidFill>
                <a:latin typeface="Times New Roman" panose="02020603050405020304" pitchFamily="18" charset="0"/>
                <a:cs typeface="Times New Roman" panose="02020603050405020304" pitchFamily="18" charset="0"/>
              </a:rPr>
              <a:t>policemen (Collins</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smtClean="0">
                <a:solidFill>
                  <a:schemeClr val="bg1"/>
                </a:solidFill>
                <a:latin typeface="Times New Roman" panose="02020603050405020304" pitchFamily="18" charset="0"/>
                <a:cs typeface="Times New Roman" panose="02020603050405020304" pitchFamily="18" charset="0"/>
              </a:rPr>
              <a:t>&amp; Klahm, 2018</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822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35F7F3-C1B5-4B60-A00A-4EB618DDFB5A}"/>
              </a:ext>
            </a:extLst>
          </p:cNvPr>
          <p:cNvSpPr>
            <a:spLocks noGrp="1"/>
          </p:cNvSpPr>
          <p:nvPr>
            <p:ph type="body" sz="quarter" idx="10"/>
          </p:nvPr>
        </p:nvSpPr>
        <p:spPr>
          <a:xfrm>
            <a:off x="361312" y="762001"/>
            <a:ext cx="11619635" cy="776456"/>
          </a:xfrm>
          <a:prstGeom prst="rect">
            <a:avLst/>
          </a:prstGeom>
        </p:spPr>
        <p:txBody>
          <a:bodyPr/>
          <a:lstStyle/>
          <a:p>
            <a:pPr algn="l"/>
            <a:r>
              <a:rPr lang="en-US" sz="3600" b="1" dirty="0" smtClean="0">
                <a:latin typeface="Times New Roman" panose="02020603050405020304" pitchFamily="18" charset="0"/>
                <a:cs typeface="Times New Roman" panose="02020603050405020304" pitchFamily="18" charset="0"/>
              </a:rPr>
              <a:t>Ways Accreditation </a:t>
            </a:r>
            <a:r>
              <a:rPr lang="en-US" sz="3600" b="1" dirty="0" smtClean="0">
                <a:latin typeface="Times New Roman" panose="02020603050405020304" pitchFamily="18" charset="0"/>
                <a:cs typeface="Times New Roman" panose="02020603050405020304" pitchFamily="18" charset="0"/>
              </a:rPr>
              <a:t>Agencies, </a:t>
            </a:r>
            <a:r>
              <a:rPr lang="en-US" sz="3600" b="1" dirty="0" smtClean="0">
                <a:latin typeface="Times New Roman" panose="02020603050405020304" pitchFamily="18" charset="0"/>
                <a:cs typeface="Times New Roman" panose="02020603050405020304" pitchFamily="18" charset="0"/>
              </a:rPr>
              <a:t>Independent Prosecutors together with </a:t>
            </a:r>
            <a:r>
              <a:rPr lang="en-US" sz="3600" b="1" dirty="0" smtClean="0">
                <a:latin typeface="Times New Roman" panose="02020603050405020304" pitchFamily="18" charset="0"/>
                <a:cs typeface="Times New Roman" panose="02020603050405020304" pitchFamily="18" charset="0"/>
              </a:rPr>
              <a:t>Civilian Review </a:t>
            </a:r>
            <a:r>
              <a:rPr lang="en-US" sz="3600" b="1" dirty="0" smtClean="0">
                <a:latin typeface="Times New Roman" panose="02020603050405020304" pitchFamily="18" charset="0"/>
                <a:cs typeface="Times New Roman" panose="02020603050405020304" pitchFamily="18" charset="0"/>
              </a:rPr>
              <a:t>Boards encourage </a:t>
            </a:r>
            <a:r>
              <a:rPr lang="en-US" sz="3600" b="1" dirty="0" smtClean="0">
                <a:latin typeface="Times New Roman" panose="02020603050405020304" pitchFamily="18" charset="0"/>
                <a:cs typeface="Times New Roman" panose="02020603050405020304" pitchFamily="18" charset="0"/>
              </a:rPr>
              <a:t>Impartial Investigation </a:t>
            </a:r>
            <a:r>
              <a:rPr lang="en-US" sz="3600" b="1" dirty="0" smtClean="0">
                <a:latin typeface="Times New Roman" panose="02020603050405020304" pitchFamily="18" charset="0"/>
                <a:cs typeface="Times New Roman" panose="02020603050405020304" pitchFamily="18" charset="0"/>
              </a:rPr>
              <a:t>involving Alleged Misconduct Cases</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70375" y="2429452"/>
            <a:ext cx="11310572" cy="3908762"/>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Oversight agencies can assist the department in improving the quality of its internal investigations into allegations of </a:t>
            </a:r>
            <a:r>
              <a:rPr lang="en-US" sz="2000" dirty="0" smtClean="0">
                <a:latin typeface="Times New Roman" panose="02020603050405020304" pitchFamily="18" charset="0"/>
                <a:cs typeface="Times New Roman" panose="02020603050405020304" pitchFamily="18" charset="0"/>
              </a:rPr>
              <a:t>misconduct</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Accreditation agencies </a:t>
            </a:r>
            <a:r>
              <a:rPr lang="en-US" sz="2000" dirty="0">
                <a:latin typeface="Times New Roman" panose="02020603050405020304" pitchFamily="18" charset="0"/>
                <a:cs typeface="Times New Roman" panose="02020603050405020304" pitchFamily="18" charset="0"/>
              </a:rPr>
              <a:t>can help a jurisdiction control responsibility and limit the risk of expensive </a:t>
            </a:r>
            <a:r>
              <a:rPr lang="en-US" sz="2000" dirty="0" smtClean="0">
                <a:latin typeface="Times New Roman" panose="02020603050405020304" pitchFamily="18" charset="0"/>
                <a:cs typeface="Times New Roman" panose="02020603050405020304" pitchFamily="18" charset="0"/>
              </a:rPr>
              <a:t>litigation (Lee</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et al., 2019</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Civilian review boards uphold </a:t>
            </a:r>
            <a:r>
              <a:rPr lang="en-US" sz="2000" dirty="0">
                <a:latin typeface="Times New Roman" panose="02020603050405020304" pitchFamily="18" charset="0"/>
                <a:cs typeface="Times New Roman" panose="02020603050405020304" pitchFamily="18" charset="0"/>
              </a:rPr>
              <a:t>complaints of police violence at a higher rate than the police themselves</a:t>
            </a:r>
            <a:r>
              <a:rPr lang="en-US" sz="2000" dirty="0" smtClean="0">
                <a:latin typeface="Times New Roman" panose="02020603050405020304" pitchFamily="18" charset="0"/>
                <a:cs typeface="Times New Roman" panose="02020603050405020304" pitchFamily="18" charset="0"/>
              </a:rPr>
              <a:t>.</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Independent prosecutors are free of certain conflicts of </a:t>
            </a:r>
            <a:r>
              <a:rPr lang="en-US" sz="2000" dirty="0" smtClean="0">
                <a:latin typeface="Times New Roman" panose="02020603050405020304" pitchFamily="18" charset="0"/>
                <a:cs typeface="Times New Roman" panose="02020603050405020304" pitchFamily="18" charset="0"/>
              </a:rPr>
              <a:t>interest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7942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4860" y="177671"/>
            <a:ext cx="11208981" cy="1384995"/>
          </a:xfrm>
          <a:prstGeom prst="rect">
            <a:avLst/>
          </a:prstGeom>
          <a:noFill/>
        </p:spPr>
        <p:txBody>
          <a:bodyPr wrap="square" rtlCol="0">
            <a:spAutoFit/>
          </a:bodyPr>
          <a:lstStyle/>
          <a:p>
            <a:r>
              <a:rPr lang="en-US" sz="2800" b="1" dirty="0" smtClean="0">
                <a:solidFill>
                  <a:schemeClr val="bg1"/>
                </a:solidFill>
                <a:latin typeface="Times New Roman" panose="02020603050405020304" pitchFamily="18" charset="0"/>
                <a:cs typeface="Times New Roman" panose="02020603050405020304" pitchFamily="18" charset="0"/>
              </a:rPr>
              <a:t>Community-Oriented </a:t>
            </a:r>
            <a:r>
              <a:rPr lang="en-US" sz="2800" b="1" dirty="0">
                <a:solidFill>
                  <a:schemeClr val="bg1"/>
                </a:solidFill>
                <a:latin typeface="Times New Roman" panose="02020603050405020304" pitchFamily="18" charset="0"/>
                <a:cs typeface="Times New Roman" panose="02020603050405020304" pitchFamily="18" charset="0"/>
              </a:rPr>
              <a:t>and </a:t>
            </a:r>
            <a:r>
              <a:rPr lang="en-US" sz="2800" b="1" dirty="0" smtClean="0">
                <a:solidFill>
                  <a:schemeClr val="bg1"/>
                </a:solidFill>
                <a:latin typeface="Times New Roman" panose="02020603050405020304" pitchFamily="18" charset="0"/>
                <a:cs typeface="Times New Roman" panose="02020603050405020304" pitchFamily="18" charset="0"/>
              </a:rPr>
              <a:t>Problem-Solving </a:t>
            </a:r>
            <a:r>
              <a:rPr lang="en-US" sz="2800" b="1" dirty="0">
                <a:solidFill>
                  <a:schemeClr val="bg1"/>
                </a:solidFill>
                <a:latin typeface="Times New Roman" panose="02020603050405020304" pitchFamily="18" charset="0"/>
                <a:cs typeface="Times New Roman" panose="02020603050405020304" pitchFamily="18" charset="0"/>
              </a:rPr>
              <a:t>S</a:t>
            </a:r>
            <a:r>
              <a:rPr lang="en-US" sz="2800" b="1" dirty="0" smtClean="0">
                <a:solidFill>
                  <a:schemeClr val="bg1"/>
                </a:solidFill>
                <a:latin typeface="Times New Roman" panose="02020603050405020304" pitchFamily="18" charset="0"/>
                <a:cs typeface="Times New Roman" panose="02020603050405020304" pitchFamily="18" charset="0"/>
              </a:rPr>
              <a:t>trategies </a:t>
            </a:r>
            <a:r>
              <a:rPr lang="en-US" sz="2800" b="1" dirty="0">
                <a:solidFill>
                  <a:schemeClr val="bg1"/>
                </a:solidFill>
                <a:latin typeface="Times New Roman" panose="02020603050405020304" pitchFamily="18" charset="0"/>
                <a:cs typeface="Times New Roman" panose="02020603050405020304" pitchFamily="18" charset="0"/>
              </a:rPr>
              <a:t>that could be </a:t>
            </a:r>
            <a:r>
              <a:rPr lang="en-US" sz="2800" b="1" dirty="0" smtClean="0">
                <a:solidFill>
                  <a:schemeClr val="bg1"/>
                </a:solidFill>
                <a:latin typeface="Times New Roman" panose="02020603050405020304" pitchFamily="18" charset="0"/>
                <a:cs typeface="Times New Roman" panose="02020603050405020304" pitchFamily="18" charset="0"/>
              </a:rPr>
              <a:t>used in Stopping Police Brutality</a:t>
            </a:r>
          </a:p>
          <a:p>
            <a:r>
              <a:rPr lang="en-US" sz="2800" b="1" dirty="0" smtClean="0">
                <a:solidFill>
                  <a:schemeClr val="bg1"/>
                </a:solidFill>
                <a:latin typeface="Times New Roman" panose="02020603050405020304" pitchFamily="18" charset="0"/>
                <a:cs typeface="Times New Roman" panose="02020603050405020304" pitchFamily="18" charset="0"/>
              </a:rPr>
              <a:t> </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4120074" y="1137329"/>
            <a:ext cx="7903484" cy="5262979"/>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Exercising rights within the confines of the </a:t>
            </a:r>
            <a:r>
              <a:rPr lang="en-US" sz="2400" dirty="0" smtClean="0">
                <a:solidFill>
                  <a:schemeClr val="bg1"/>
                </a:solidFill>
                <a:latin typeface="Times New Roman" panose="02020603050405020304" pitchFamily="18" charset="0"/>
                <a:cs typeface="Times New Roman" panose="02020603050405020304" pitchFamily="18" charset="0"/>
              </a:rPr>
              <a:t>law</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Engaging law enforcement agencies in community </a:t>
            </a:r>
            <a:r>
              <a:rPr lang="en-US" sz="2400" dirty="0" smtClean="0">
                <a:solidFill>
                  <a:schemeClr val="bg1"/>
                </a:solidFill>
                <a:latin typeface="Times New Roman" panose="02020603050405020304" pitchFamily="18" charset="0"/>
                <a:cs typeface="Times New Roman" panose="02020603050405020304" pitchFamily="18" charset="0"/>
              </a:rPr>
              <a:t>activities</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The community should engage in peaceful protests if at all they must </a:t>
            </a:r>
            <a:r>
              <a:rPr lang="en-US" sz="2400" dirty="0" smtClean="0">
                <a:solidFill>
                  <a:schemeClr val="bg1"/>
                </a:solidFill>
                <a:latin typeface="Times New Roman" panose="02020603050405020304" pitchFamily="18" charset="0"/>
                <a:cs typeface="Times New Roman" panose="02020603050405020304" pitchFamily="18" charset="0"/>
              </a:rPr>
              <a:t>protest</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Citizens should also follow the </a:t>
            </a:r>
            <a:r>
              <a:rPr lang="en-US" sz="2400" dirty="0" smtClean="0">
                <a:solidFill>
                  <a:schemeClr val="bg1"/>
                </a:solidFill>
                <a:latin typeface="Times New Roman" panose="02020603050405020304" pitchFamily="18" charset="0"/>
                <a:cs typeface="Times New Roman" panose="02020603050405020304" pitchFamily="18" charset="0"/>
              </a:rPr>
              <a:t>law</a:t>
            </a:r>
            <a:endParaRPr lang="en-US" sz="2400" dirty="0" smtClean="0">
              <a:solidFill>
                <a:schemeClr val="bg1"/>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smtClean="0">
                <a:solidFill>
                  <a:schemeClr val="bg1"/>
                </a:solidFill>
                <a:latin typeface="Times New Roman" panose="02020603050405020304" pitchFamily="18" charset="0"/>
                <a:cs typeface="Times New Roman" panose="02020603050405020304" pitchFamily="18" charset="0"/>
              </a:rPr>
              <a:t>Making  law enforcement agencies feel </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smtClean="0">
                <a:solidFill>
                  <a:schemeClr val="bg1"/>
                </a:solidFill>
                <a:latin typeface="Times New Roman" panose="02020603050405020304" pitchFamily="18" charset="0"/>
                <a:cs typeface="Times New Roman" panose="02020603050405020304" pitchFamily="18" charset="0"/>
              </a:rPr>
              <a:t>part of the </a:t>
            </a:r>
            <a:r>
              <a:rPr lang="en-US" sz="2400" dirty="0" smtClean="0">
                <a:solidFill>
                  <a:schemeClr val="bg1"/>
                </a:solidFill>
                <a:latin typeface="Times New Roman" panose="02020603050405020304" pitchFamily="18" charset="0"/>
                <a:cs typeface="Times New Roman" panose="02020603050405020304" pitchFamily="18" charset="0"/>
              </a:rPr>
              <a:t>community</a:t>
            </a: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45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35F7F3-C1B5-4B60-A00A-4EB618DDFB5A}"/>
              </a:ext>
            </a:extLst>
          </p:cNvPr>
          <p:cNvSpPr>
            <a:spLocks noGrp="1"/>
          </p:cNvSpPr>
          <p:nvPr>
            <p:ph type="body" sz="quarter" idx="10"/>
          </p:nvPr>
        </p:nvSpPr>
        <p:spPr>
          <a:xfrm>
            <a:off x="323529" y="339509"/>
            <a:ext cx="11573197" cy="466607"/>
          </a:xfrm>
          <a:prstGeom prst="rect">
            <a:avLst/>
          </a:prstGeom>
        </p:spPr>
        <p:txBody>
          <a:bodyPr/>
          <a:lstStyle/>
          <a:p>
            <a:r>
              <a:rPr lang="en-US" sz="4000" dirty="0" smtClean="0">
                <a:latin typeface="Times New Roman" panose="02020603050405020304" pitchFamily="18" charset="0"/>
                <a:cs typeface="Times New Roman" panose="02020603050405020304" pitchFamily="18" charset="0"/>
              </a:rPr>
              <a:t>References</a:t>
            </a:r>
            <a:endParaRPr lang="en-US" sz="4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938465" y="1130968"/>
            <a:ext cx="10099604" cy="563231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Ali, M. U., &amp; Pirog, M. (2019). </a:t>
            </a:r>
            <a:r>
              <a:rPr lang="en-US" sz="2400" i="1" dirty="0">
                <a:latin typeface="Times New Roman" panose="02020603050405020304" pitchFamily="18" charset="0"/>
                <a:cs typeface="Times New Roman" panose="02020603050405020304" pitchFamily="18" charset="0"/>
              </a:rPr>
              <a:t>Social accountability and institutional change: The case of citizen oversight of police</a:t>
            </a:r>
            <a:r>
              <a:rPr lang="en-US" sz="2400" dirty="0">
                <a:latin typeface="Times New Roman" panose="02020603050405020304" pitchFamily="18" charset="0"/>
                <a:cs typeface="Times New Roman" panose="02020603050405020304" pitchFamily="18" charset="0"/>
              </a:rPr>
              <a:t>. Public Administration Review, 79(3), 411-426</a:t>
            </a:r>
            <a:r>
              <a:rPr lang="en-US" sz="2400" dirty="0" smtClean="0">
                <a:latin typeface="Times New Roman" panose="02020603050405020304" pitchFamily="18" charset="0"/>
                <a:cs typeface="Times New Roman" panose="02020603050405020304" pitchFamily="18" charset="0"/>
              </a:rPr>
              <a:t>.</a:t>
            </a:r>
          </a:p>
          <a:p>
            <a:pPr marL="285750" indent="-285750">
              <a:lnSpc>
                <a:spcPct val="150000"/>
              </a:lnSpc>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Collins</a:t>
            </a:r>
            <a:r>
              <a:rPr lang="en-US" sz="2400" dirty="0">
                <a:latin typeface="Times New Roman" panose="02020603050405020304" pitchFamily="18" charset="0"/>
                <a:cs typeface="Times New Roman" panose="02020603050405020304" pitchFamily="18" charset="0"/>
              </a:rPr>
              <a:t>, T., &amp; Klahm IV, C. F. (2018). </a:t>
            </a:r>
            <a:r>
              <a:rPr lang="en-US" sz="2400" i="1" dirty="0">
                <a:latin typeface="Times New Roman" panose="02020603050405020304" pitchFamily="18" charset="0"/>
                <a:cs typeface="Times New Roman" panose="02020603050405020304" pitchFamily="18" charset="0"/>
              </a:rPr>
              <a:t>Police Accountability and Ethics</a:t>
            </a:r>
            <a:r>
              <a:rPr lang="en-US" sz="2400" dirty="0">
                <a:latin typeface="Times New Roman" panose="02020603050405020304" pitchFamily="18" charset="0"/>
                <a:cs typeface="Times New Roman" panose="02020603050405020304" pitchFamily="18" charset="0"/>
              </a:rPr>
              <a:t>. The Handbook of Social Control, 263-275</a:t>
            </a:r>
            <a:r>
              <a:rPr lang="en-US" sz="2400" dirty="0" smtClean="0">
                <a:latin typeface="Times New Roman" panose="02020603050405020304" pitchFamily="18" charset="0"/>
                <a:cs typeface="Times New Roman" panose="02020603050405020304" pitchFamily="18" charset="0"/>
              </a:rPr>
              <a:t>.</a:t>
            </a:r>
          </a:p>
          <a:p>
            <a:pPr marL="285750" indent="-285750">
              <a:lnSpc>
                <a:spcPct val="15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Lee, M., Taylor, E., &amp; Willis, M. (2019). </a:t>
            </a:r>
            <a:r>
              <a:rPr lang="en-US" sz="2400" i="1" dirty="0">
                <a:latin typeface="Times New Roman" panose="02020603050405020304" pitchFamily="18" charset="0"/>
                <a:cs typeface="Times New Roman" panose="02020603050405020304" pitchFamily="18" charset="0"/>
              </a:rPr>
              <a:t>Being held to account: Detainees’ perceptions of police body-worn cameras. </a:t>
            </a:r>
            <a:r>
              <a:rPr lang="en-US" sz="2400" dirty="0">
                <a:latin typeface="Times New Roman" panose="02020603050405020304" pitchFamily="18" charset="0"/>
                <a:cs typeface="Times New Roman" panose="02020603050405020304" pitchFamily="18" charset="0"/>
              </a:rPr>
              <a:t>Australian &amp; New Zealand Journal of Criminology, 52(2), 174-192.</a:t>
            </a:r>
          </a:p>
          <a:p>
            <a:pPr>
              <a:lnSpc>
                <a:spcPct val="150000"/>
              </a:lnSpc>
            </a:pPr>
            <a:endParaRPr lang="en-US" sz="24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557309788"/>
      </p:ext>
    </p:extLst>
  </p:cSld>
  <p:clrMapOvr>
    <a:masterClrMapping/>
  </p:clrMapOvr>
</p:sld>
</file>

<file path=ppt/theme/theme1.xml><?xml version="1.0" encoding="utf-8"?>
<a:theme xmlns:a="http://schemas.openxmlformats.org/drawingml/2006/main" name="Cover and End Slide Master">
  <a:themeElements>
    <a:clrScheme name="ALLPPT-413">
      <a:dk1>
        <a:sysClr val="windowText" lastClr="000000"/>
      </a:dk1>
      <a:lt1>
        <a:sysClr val="window" lastClr="FFFFFF"/>
      </a:lt1>
      <a:dk2>
        <a:srgbClr val="1F497D"/>
      </a:dk2>
      <a:lt2>
        <a:srgbClr val="EEECE1"/>
      </a:lt2>
      <a:accent1>
        <a:srgbClr val="EDB300"/>
      </a:accent1>
      <a:accent2>
        <a:srgbClr val="BEA00E"/>
      </a:accent2>
      <a:accent3>
        <a:srgbClr val="84CADF"/>
      </a:accent3>
      <a:accent4>
        <a:srgbClr val="206481"/>
      </a:accent4>
      <a:accent5>
        <a:srgbClr val="0F3240"/>
      </a:accent5>
      <a:accent6>
        <a:srgbClr val="5F5006"/>
      </a:accent6>
      <a:hlink>
        <a:srgbClr val="FFFF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413">
      <a:dk1>
        <a:sysClr val="windowText" lastClr="000000"/>
      </a:dk1>
      <a:lt1>
        <a:sysClr val="window" lastClr="FFFFFF"/>
      </a:lt1>
      <a:dk2>
        <a:srgbClr val="1F497D"/>
      </a:dk2>
      <a:lt2>
        <a:srgbClr val="EEECE1"/>
      </a:lt2>
      <a:accent1>
        <a:srgbClr val="EDB300"/>
      </a:accent1>
      <a:accent2>
        <a:srgbClr val="BEA00E"/>
      </a:accent2>
      <a:accent3>
        <a:srgbClr val="84CADF"/>
      </a:accent3>
      <a:accent4>
        <a:srgbClr val="206481"/>
      </a:accent4>
      <a:accent5>
        <a:srgbClr val="0F3240"/>
      </a:accent5>
      <a:accent6>
        <a:srgbClr val="5F5006"/>
      </a:accent6>
      <a:hlink>
        <a:srgbClr val="FFFF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404">
      <a:dk1>
        <a:sysClr val="windowText" lastClr="000000"/>
      </a:dk1>
      <a:lt1>
        <a:sysClr val="window" lastClr="FFFFFF"/>
      </a:lt1>
      <a:dk2>
        <a:srgbClr val="44546A"/>
      </a:dk2>
      <a:lt2>
        <a:srgbClr val="E7E6E6"/>
      </a:lt2>
      <a:accent1>
        <a:srgbClr val="5A9BD5"/>
      </a:accent1>
      <a:accent2>
        <a:srgbClr val="224A90"/>
      </a:accent2>
      <a:accent3>
        <a:srgbClr val="010A4F"/>
      </a:accent3>
      <a:accent4>
        <a:srgbClr val="5A9BD5"/>
      </a:accent4>
      <a:accent5>
        <a:srgbClr val="224A90"/>
      </a:accent5>
      <a:accent6>
        <a:srgbClr val="010A4F"/>
      </a:accent6>
      <a:hlink>
        <a:srgbClr val="262626"/>
      </a:hlink>
      <a:folHlink>
        <a:srgbClr val="262626"/>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2730</TotalTime>
  <Words>1257</Words>
  <Application>Microsoft Office PowerPoint</Application>
  <PresentationFormat>Widescreen</PresentationFormat>
  <Paragraphs>63</Paragraphs>
  <Slides>8</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8</vt:i4>
      </vt:variant>
    </vt:vector>
  </HeadingPairs>
  <TitlesOfParts>
    <vt:vector size="17" baseType="lpstr">
      <vt:lpstr>맑은 고딕</vt:lpstr>
      <vt:lpstr>Arial</vt:lpstr>
      <vt:lpstr>Arial Unicode MS</vt:lpstr>
      <vt:lpstr>Calibri</vt:lpstr>
      <vt:lpstr>Calibri Light</vt:lpstr>
      <vt:lpstr>Times New Roman</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HP</cp:lastModifiedBy>
  <cp:revision>173</cp:revision>
  <dcterms:created xsi:type="dcterms:W3CDTF">2020-01-20T05:08:25Z</dcterms:created>
  <dcterms:modified xsi:type="dcterms:W3CDTF">2021-06-28T14:10:11Z</dcterms:modified>
</cp:coreProperties>
</file>